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3" r:id="rId2"/>
    <p:sldId id="284" r:id="rId3"/>
    <p:sldId id="302" r:id="rId4"/>
    <p:sldId id="341" r:id="rId5"/>
    <p:sldId id="342" r:id="rId6"/>
    <p:sldId id="308" r:id="rId7"/>
    <p:sldId id="309" r:id="rId8"/>
    <p:sldId id="289" r:id="rId9"/>
    <p:sldId id="329" r:id="rId10"/>
    <p:sldId id="293" r:id="rId11"/>
    <p:sldId id="294" r:id="rId12"/>
    <p:sldId id="291" r:id="rId13"/>
    <p:sldId id="350" r:id="rId14"/>
    <p:sldId id="311" r:id="rId15"/>
    <p:sldId id="295" r:id="rId16"/>
    <p:sldId id="343" r:id="rId17"/>
    <p:sldId id="297" r:id="rId18"/>
    <p:sldId id="344" r:id="rId19"/>
    <p:sldId id="345" r:id="rId20"/>
    <p:sldId id="346" r:id="rId21"/>
    <p:sldId id="347" r:id="rId22"/>
    <p:sldId id="348" r:id="rId23"/>
    <p:sldId id="349" r:id="rId24"/>
    <p:sldId id="298" r:id="rId25"/>
    <p:sldId id="330" r:id="rId26"/>
    <p:sldId id="301" r:id="rId27"/>
    <p:sldId id="257" r:id="rId28"/>
    <p:sldId id="256" r:id="rId29"/>
    <p:sldId id="259" r:id="rId30"/>
    <p:sldId id="258" r:id="rId31"/>
    <p:sldId id="260" r:id="rId32"/>
    <p:sldId id="261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8" r:id="rId47"/>
    <p:sldId id="326" r:id="rId48"/>
    <p:sldId id="327" r:id="rId49"/>
    <p:sldId id="299" r:id="rId50"/>
    <p:sldId id="312" r:id="rId51"/>
    <p:sldId id="331" r:id="rId52"/>
    <p:sldId id="335" r:id="rId53"/>
    <p:sldId id="333" r:id="rId54"/>
    <p:sldId id="334" r:id="rId55"/>
    <p:sldId id="300" r:id="rId56"/>
    <p:sldId id="336" r:id="rId57"/>
    <p:sldId id="337" r:id="rId58"/>
    <p:sldId id="338" r:id="rId59"/>
    <p:sldId id="339" r:id="rId60"/>
    <p:sldId id="353" r:id="rId61"/>
    <p:sldId id="340" r:id="rId62"/>
    <p:sldId id="304" r:id="rId63"/>
    <p:sldId id="351" r:id="rId64"/>
    <p:sldId id="35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chul Park" initials="SP" lastIdx="1" clrIdx="0">
    <p:extLst>
      <p:ext uri="{19B8F6BF-5375-455C-9EA6-DF929625EA0E}">
        <p15:presenceInfo xmlns:p15="http://schemas.microsoft.com/office/powerpoint/2012/main" userId="2605f2b2d35bd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CD8CFF"/>
    <a:srgbClr val="CC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E81CD-8F4F-4FEE-966C-94A8F80F1B3A}" v="27" dt="2021-02-28T12:57:54.379"/>
    <p1510:client id="{35463EAA-CEBB-4641-8CED-6FE5F1351998}" v="23" dt="2021-03-01T02:11:11.318"/>
    <p1510:client id="{8B693F8A-4B30-4DB3-A168-E5B19B657DFF}" v="1586" dt="2021-02-28T07:49:10.205"/>
    <p1510:client id="{E029745E-FD3B-4905-B094-3A38C512CEB5}" v="32" dt="2021-02-28T12:50:24.603"/>
    <p1510:client id="{FA2B5435-12C9-4718-9266-957E0A49AD5D}" v="2" dt="2021-02-28T12:39:16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6761" autoAdjust="0"/>
  </p:normalViewPr>
  <p:slideViewPr>
    <p:cSldViewPr snapToGrid="0">
      <p:cViewPr varScale="1">
        <p:scale>
          <a:sx n="116" d="100"/>
          <a:sy n="116" d="100"/>
        </p:scale>
        <p:origin x="2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1800" dirty="0"/>
              <a:t>연도별 관객 유형 비율</a:t>
            </a:r>
            <a:r>
              <a:rPr lang="en-US" sz="1800" dirty="0"/>
              <a:t>(</a:t>
            </a:r>
            <a:r>
              <a:rPr lang="ko-KR" sz="1800" dirty="0"/>
              <a:t>단위</a:t>
            </a:r>
            <a:r>
              <a:rPr lang="en-US" sz="1800" dirty="0"/>
              <a:t>%)</a:t>
            </a:r>
            <a:endParaRPr lang="ko-KR" sz="1800" dirty="0"/>
          </a:p>
        </c:rich>
      </c:tx>
      <c:layout>
        <c:manualLayout>
          <c:xMode val="edge"/>
          <c:yMode val="edge"/>
          <c:x val="0.22443753931110622"/>
          <c:y val="5.842992600887428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1인관객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19</c:v>
                </c:pt>
                <c:pt idx="2">
                  <c:v>45</c:v>
                </c:pt>
                <c:pt idx="3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C4-47D2-97A0-FF7B1E83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2인관객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69</c:v>
                </c:pt>
                <c:pt idx="1">
                  <c:v>64</c:v>
                </c:pt>
                <c:pt idx="2">
                  <c:v>44</c:v>
                </c:pt>
                <c:pt idx="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C4-47D2-97A0-FF7B1E83D19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017600"/>
        <c:axId val="487010384"/>
      </c:lineChart>
      <c:catAx>
        <c:axId val="48701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010384"/>
        <c:crosses val="autoZero"/>
        <c:auto val="1"/>
        <c:lblAlgn val="ctr"/>
        <c:lblOffset val="100"/>
        <c:noMultiLvlLbl val="0"/>
      </c:catAx>
      <c:valAx>
        <c:axId val="487010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0176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9A98-44C9-4216-A0D2-0272294CE40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6F610-1F58-4FE9-9E29-E5A77310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23634-48B3-4E14-B966-C24C93B2F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A735AF-CBE4-4FD7-8E4C-41A96162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B12F9-AECD-4F36-860F-506BE371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B1B8C-314D-4AB4-B4A8-0791596B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42DAA-29C6-4E86-9B61-68190F8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0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45D0-A2E4-438A-8425-15C044BC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10D4A-EF66-4590-AE09-67668B22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34592-9081-443C-A938-95186FF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BE8C1-9DB2-4D18-80DE-E815F37A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64D19-549D-4813-9B36-9505147C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0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D1F6C0-A21A-41D0-81A7-8DF65D08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669BF-21A5-4C7A-826C-FB9D5764E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0240-D571-4580-BE80-D029F630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7ECD4-1027-4227-85D1-ED0F729B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74E18-096F-4150-8FA2-DA086CC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2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022FF-2A33-4ECE-AC5F-E8B5A4E6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7F83-5F71-4CA8-8952-B3984363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39ED9-B779-4196-9308-576DC399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824BA-9BA3-40F5-8CDD-71058142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BE645-06A9-48C1-B7A0-DF7AB29E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4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16709-FA22-4C3A-96AE-806BF84B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8E01B-79E3-4423-89F7-F45D9651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020AF-39A8-404F-AD72-E5CE954A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14C68-E205-4765-9CBA-8EAF6D3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1E354-E246-4C27-B57C-7CF718EA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3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AE467-FB7E-4A85-BE43-76FE68B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06476-5B86-4DC1-B4D1-1A30683F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8BE57-C9D6-461B-ABDF-C02171DF4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BB2569-BC88-47B2-81F8-46E23702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60313-0A0D-4541-ADE7-C5A2E034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5C91D-3C1D-4BB0-82AC-B9FCAE6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1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D8575-5FE9-4F42-8B72-0C1A3513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15E85-4628-43A7-BB7E-4C9914399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B7DBD-CD87-4AE7-9511-EBD177AE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86EFEA-CDFC-408F-926B-02B340889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2338A-FE70-47B0-9617-266A4FDA0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E9C122-278B-4518-AE58-72F8D09C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E79CD-76C2-4401-AAA1-350C2BB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E446C0-8FA2-4A6A-A72F-7A6BB607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3C5DF-9D5D-4AAC-B0B4-3F204D5C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8364A-46C3-4EDF-9E3E-16F2B32F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740C58-7A79-4B29-B61E-E36D020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94709-F1CA-41C4-8A60-35AA3255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FE9AEE-AD51-4058-8117-5245C124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885A31-04E9-4232-9250-0CC83C29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D4E92-D5BB-4AD0-AE1E-66637F72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48B5-769D-4214-B986-5B06081A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8750-6ED5-4421-9BF6-AB8DD398C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81736A-B3B0-4C85-A20F-A8826077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C6626-273E-4311-8AA5-1BA2B47B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F0036-106F-4A06-A409-215F72C1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46331-124A-4C16-9D17-FEFCFFCC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0B158-D49D-43CF-902A-BBAE00F9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2B5D56-1A3D-412A-A7DF-004FEF43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AFA8F-211F-4509-BC00-30EBDA198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416D2F-8314-4779-83B1-98CC2BE0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3EB12-B3E7-4C84-B084-88FCE13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B520E-2D12-4AFD-83DA-3B7E29C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C09AC0-000E-40A2-BFFF-E77A95B3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46466-DE73-4BCE-982D-B852BD29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17ABB-71AE-4D53-8BE6-5F9CE774D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B59C8-86C7-4118-B6C8-7AADE582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C342D-890D-42FB-9297-FA5A4BF68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0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1319917"/>
            <a:ext cx="3693144" cy="908902"/>
          </a:xfrm>
        </p:spPr>
        <p:txBody>
          <a:bodyPr anchor="b">
            <a:normAutofit fontScale="90000"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/>
                <a:cs typeface="Hack" panose="020B0609030202020204" pitchFamily="49" charset="0"/>
              </a:rPr>
              <a:t>컬쳐메이트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D9EC6-C45B-4ADB-9871-80820BF2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735" y="3695071"/>
            <a:ext cx="3405861" cy="562091"/>
          </a:xfrm>
        </p:spPr>
        <p:txBody>
          <a:bodyPr anchor="t">
            <a:normAutofit/>
          </a:bodyPr>
          <a:lstStyle/>
          <a:p>
            <a:r>
              <a:rPr lang="ko-KR" altLang="en-US" sz="3200" dirty="0">
                <a:ea typeface="KT&amp;G 상상제목 B"/>
              </a:rPr>
              <a:t>1조 (후회는 </a:t>
            </a:r>
            <a:r>
              <a:rPr lang="ko-KR" altLang="en-US" sz="3200" dirty="0" err="1">
                <a:ea typeface="KT&amp;G 상상제목 B"/>
              </a:rPr>
              <a:t>없조</a:t>
            </a:r>
            <a:r>
              <a:rPr lang="ko-KR" altLang="en-US" sz="3200" dirty="0">
                <a:ea typeface="KT&amp;G 상상제목 B"/>
              </a:rPr>
              <a:t>)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bject 68">
            <a:extLst>
              <a:ext uri="{FF2B5EF4-FFF2-40B4-BE49-F238E27FC236}">
                <a16:creationId xmlns:a16="http://schemas.microsoft.com/office/drawing/2014/main" id="{018DA7DB-1947-4072-B36D-26568AB73D83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20765-9FC3-4E57-89E6-D00354C5B1FD}"/>
              </a:ext>
            </a:extLst>
          </p:cNvPr>
          <p:cNvSpPr txBox="1"/>
          <p:nvPr/>
        </p:nvSpPr>
        <p:spPr>
          <a:xfrm>
            <a:off x="1682148" y="2512552"/>
            <a:ext cx="25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연주회 함께 가요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F17C6-EC4E-4F52-89A3-14EE541B2BBB}"/>
              </a:ext>
            </a:extLst>
          </p:cNvPr>
          <p:cNvSpPr txBox="1"/>
          <p:nvPr/>
        </p:nvSpPr>
        <p:spPr>
          <a:xfrm>
            <a:off x="1646080" y="4634251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algun Gothic"/>
                <a:ea typeface="Malgun Gothic"/>
              </a:rPr>
              <a:t>황의정</a:t>
            </a:r>
            <a:r>
              <a:rPr lang="en-US" altLang="ko-KR" dirty="0">
                <a:latin typeface="Malgun Gothic"/>
                <a:ea typeface="Malgun Gothic"/>
              </a:rPr>
              <a:t>  </a:t>
            </a:r>
            <a:r>
              <a:rPr lang="ko-KR" altLang="en-US" dirty="0">
                <a:latin typeface="Malgun Gothic"/>
                <a:ea typeface="Malgun Gothic"/>
              </a:rPr>
              <a:t>이지연  </a:t>
            </a:r>
            <a:r>
              <a:rPr lang="ko-KR" dirty="0">
                <a:latin typeface="Malgun Gothic"/>
                <a:ea typeface="Malgun Gothic"/>
              </a:rPr>
              <a:t>손진주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ko-KR" dirty="0">
                <a:latin typeface="Malgun Gothic"/>
                <a:ea typeface="Malgun Gothic"/>
              </a:rPr>
              <a:t>박상철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김정은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 김민규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A209D-9CD6-4470-8D29-39BF1D5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47" y="3099840"/>
            <a:ext cx="4315422" cy="1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A9E84F9-3C8D-4D6E-8BB7-4059D6C3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40556"/>
            <a:ext cx="3476977" cy="3476977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6A80D271-86BC-4518-97FC-D93082C6AAF6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04</a:t>
            </a:r>
            <a:endParaRPr lang="en-US" altLang="ko-KR" dirty="0">
              <a:ea typeface="+mj-lt"/>
              <a:cs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9D86F-5CFC-4E80-AF72-A84DBC52D87A}"/>
              </a:ext>
            </a:extLst>
          </p:cNvPr>
          <p:cNvSpPr txBox="1"/>
          <p:nvPr/>
        </p:nvSpPr>
        <p:spPr>
          <a:xfrm>
            <a:off x="6713156" y="2781093"/>
            <a:ext cx="40604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4800" b="1" dirty="0">
                <a:latin typeface="Malgun Gothic"/>
                <a:ea typeface="Malgun Gothic"/>
              </a:rPr>
              <a:t>사용자 </a:t>
            </a:r>
            <a:r>
              <a:rPr lang="ko-KR" altLang="en-US" sz="4800" b="1" dirty="0">
                <a:latin typeface="Malgun Gothic"/>
                <a:ea typeface="Malgun Gothic"/>
              </a:rPr>
              <a:t>인터뷰</a:t>
            </a:r>
            <a:endParaRPr lang="ko-KR" altLang="en-US" sz="4800" b="1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1063F-322B-4D15-8B62-7685A913B127}"/>
              </a:ext>
            </a:extLst>
          </p:cNvPr>
          <p:cNvSpPr txBox="1"/>
          <p:nvPr/>
        </p:nvSpPr>
        <p:spPr>
          <a:xfrm>
            <a:off x="6786686" y="3670999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실제 타깃 사용자들에게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묻습니다. 어떤 서비스를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원하시나요?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66C6A-B5B6-4B03-AE2C-BAA548010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4" y="1323660"/>
            <a:ext cx="4637886" cy="1242084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38">
              <a:extLst>
                <a:ext uri="{FF2B5EF4-FFF2-40B4-BE49-F238E27FC236}">
                  <a16:creationId xmlns:a16="http://schemas.microsoft.com/office/drawing/2014/main" id="{1CDE2E89-AE98-473F-8873-1C55243F353C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철수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7" y="1858427"/>
              <a:ext cx="2857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</p:txBody>
        </p:sp>
      </p:grpSp>
      <p:grpSp>
        <p:nvGrpSpPr>
          <p:cNvPr id="14" name="그룹 56">
            <a:extLst>
              <a:ext uri="{FF2B5EF4-FFF2-40B4-BE49-F238E27FC236}">
                <a16:creationId xmlns:a16="http://schemas.microsoft.com/office/drawing/2014/main" id="{E9ACB572-C0F7-4F75-9F90-4AF7FB86B6A7}"/>
              </a:ext>
            </a:extLst>
          </p:cNvPr>
          <p:cNvGrpSpPr/>
          <p:nvPr/>
        </p:nvGrpSpPr>
        <p:grpSpPr>
          <a:xfrm>
            <a:off x="689894" y="2766149"/>
            <a:ext cx="4637886" cy="1242084"/>
            <a:chOff x="1930865" y="1324947"/>
            <a:chExt cx="4637886" cy="1242084"/>
          </a:xfrm>
        </p:grpSpPr>
        <p:sp>
          <p:nvSpPr>
            <p:cNvPr id="15" name="사각형: 둥근 모서리 57">
              <a:extLst>
                <a:ext uri="{FF2B5EF4-FFF2-40B4-BE49-F238E27FC236}">
                  <a16:creationId xmlns:a16="http://schemas.microsoft.com/office/drawing/2014/main" id="{60F6C54E-7BA1-4055-B27F-87158501E69C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58">
              <a:extLst>
                <a:ext uri="{FF2B5EF4-FFF2-40B4-BE49-F238E27FC236}">
                  <a16:creationId xmlns:a16="http://schemas.microsoft.com/office/drawing/2014/main" id="{FF862E5E-1A31-4020-97C7-13FEDA81836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CD146D-97B4-4627-8968-E41FF0CEC859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박준서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대학생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2533B-B681-43B8-8E6E-5B2CBAF93559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시사회 당첨되니 티켓을 두장 주는데 같이 갈사람이 없네요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무료 나눔 하고싶어요</a:t>
              </a:r>
              <a:r>
                <a:rPr lang="en-US" altLang="ko-KR" sz="1200" dirty="0"/>
                <a:t>~</a:t>
              </a:r>
            </a:p>
            <a:p>
              <a:endParaRPr lang="en-US" altLang="ko-KR" sz="1200" dirty="0"/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4" y="4208638"/>
            <a:ext cx="4637886" cy="1242084"/>
            <a:chOff x="1930865" y="1324947"/>
            <a:chExt cx="4637886" cy="1242084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63">
              <a:extLst>
                <a:ext uri="{FF2B5EF4-FFF2-40B4-BE49-F238E27FC236}">
                  <a16:creationId xmlns:a16="http://schemas.microsoft.com/office/drawing/2014/main" id="{A953F39B-3CE7-4C4F-AC75-D0D34A2807DB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박도현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취미가 같은 사람과의 모임 좋을 것 같네요 카테고리 별로 구할 수 있으면 좋겠네요</a:t>
              </a:r>
              <a:endParaRPr lang="en-US" altLang="ko-KR" sz="1200" dirty="0"/>
            </a:p>
          </p:txBody>
        </p:sp>
      </p:grpSp>
      <p:grpSp>
        <p:nvGrpSpPr>
          <p:cNvPr id="24" name="그룹 66">
            <a:extLst>
              <a:ext uri="{FF2B5EF4-FFF2-40B4-BE49-F238E27FC236}">
                <a16:creationId xmlns:a16="http://schemas.microsoft.com/office/drawing/2014/main" id="{B743A557-698A-42E5-BC31-BC3F80B7DCD3}"/>
              </a:ext>
            </a:extLst>
          </p:cNvPr>
          <p:cNvGrpSpPr/>
          <p:nvPr/>
        </p:nvGrpSpPr>
        <p:grpSpPr>
          <a:xfrm>
            <a:off x="689894" y="1324947"/>
            <a:ext cx="4637886" cy="1242084"/>
            <a:chOff x="1930865" y="1324947"/>
            <a:chExt cx="4637886" cy="1242084"/>
          </a:xfrm>
        </p:grpSpPr>
        <p:sp>
          <p:nvSpPr>
            <p:cNvPr id="25" name="사각형: 둥근 모서리 67">
              <a:extLst>
                <a:ext uri="{FF2B5EF4-FFF2-40B4-BE49-F238E27FC236}">
                  <a16:creationId xmlns:a16="http://schemas.microsoft.com/office/drawing/2014/main" id="{057A42C0-6E59-4CED-A339-FD0369BA24C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68">
              <a:extLst>
                <a:ext uri="{FF2B5EF4-FFF2-40B4-BE49-F238E27FC236}">
                  <a16:creationId xmlns:a16="http://schemas.microsoft.com/office/drawing/2014/main" id="{AD81A202-2646-409F-B85A-AF264E7CEDFD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7B27B-6272-4488-B712-EBD0B39E44D3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강우현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B72611-EC7F-460B-849E-D810D51A3355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공연 암표거래를 못하게 해주세요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유명한 공연은 티켓팅이 제대로 될까요</a:t>
              </a:r>
              <a:r>
                <a:rPr lang="en-US" altLang="ko-KR" sz="1200" dirty="0"/>
                <a:t>?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6378214" y="2766149"/>
            <a:ext cx="4637886" cy="1242084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3">
              <a:extLst>
                <a:ext uri="{FF2B5EF4-FFF2-40B4-BE49-F238E27FC236}">
                  <a16:creationId xmlns:a16="http://schemas.microsoft.com/office/drawing/2014/main" id="{F87C8EC2-7A2E-4D44-96DD-7A09AD353C02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김소연 </a:t>
              </a:r>
              <a:r>
                <a:rPr lang="en-US" altLang="ko-KR" sz="1400" dirty="0"/>
                <a:t>29</a:t>
              </a:r>
              <a:r>
                <a:rPr lang="ko-KR" altLang="en-US" sz="1400" dirty="0"/>
                <a:t>세 대학원생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/>
                <a:t>티켓팅</a:t>
              </a:r>
              <a:r>
                <a:rPr lang="ko-KR" altLang="en-US" sz="1200" dirty="0"/>
                <a:t> 시 서버가 자꾸 터져서 화나요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사이트가 깔끔하고 한 눈에 보였으면 좋을 것 같아요</a:t>
              </a:r>
              <a:endParaRPr lang="en-US" altLang="ko-KR" sz="1200" dirty="0"/>
            </a:p>
          </p:txBody>
        </p:sp>
      </p:grpSp>
      <p:grpSp>
        <p:nvGrpSpPr>
          <p:cNvPr id="34" name="그룹 76">
            <a:extLst>
              <a:ext uri="{FF2B5EF4-FFF2-40B4-BE49-F238E27FC236}">
                <a16:creationId xmlns:a16="http://schemas.microsoft.com/office/drawing/2014/main" id="{ADEEFF54-A0BD-43EB-B89C-B7A01487819E}"/>
              </a:ext>
            </a:extLst>
          </p:cNvPr>
          <p:cNvGrpSpPr/>
          <p:nvPr/>
        </p:nvGrpSpPr>
        <p:grpSpPr>
          <a:xfrm>
            <a:off x="6378214" y="4208638"/>
            <a:ext cx="4637886" cy="1242084"/>
            <a:chOff x="1930865" y="1324947"/>
            <a:chExt cx="4637886" cy="1242084"/>
          </a:xfrm>
        </p:grpSpPr>
        <p:sp>
          <p:nvSpPr>
            <p:cNvPr id="35" name="사각형: 둥근 모서리 77">
              <a:extLst>
                <a:ext uri="{FF2B5EF4-FFF2-40B4-BE49-F238E27FC236}">
                  <a16:creationId xmlns:a16="http://schemas.microsoft.com/office/drawing/2014/main" id="{4E06761F-38FD-4BAF-841E-F077CE4E549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78">
              <a:extLst>
                <a:ext uri="{FF2B5EF4-FFF2-40B4-BE49-F238E27FC236}">
                  <a16:creationId xmlns:a16="http://schemas.microsoft.com/office/drawing/2014/main" id="{2BEDA313-C34A-4E5B-B019-7D4428F65BE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C355B-E07D-4906-8863-EDBA91DC7C2C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황호연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CEFD0A-5B68-49D5-92A8-F278121F0196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기존 사이트들은 사이트 가독성이 낮아요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자리 정보는 맨 밑에 있는데 예매창은 맨 위에 있어서 귀찮아요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39" name="그룹 81">
            <a:extLst>
              <a:ext uri="{FF2B5EF4-FFF2-40B4-BE49-F238E27FC236}">
                <a16:creationId xmlns:a16="http://schemas.microsoft.com/office/drawing/2014/main" id="{771E6C8A-C16B-4925-8525-929CC05991A5}"/>
              </a:ext>
            </a:extLst>
          </p:cNvPr>
          <p:cNvGrpSpPr/>
          <p:nvPr/>
        </p:nvGrpSpPr>
        <p:grpSpPr>
          <a:xfrm>
            <a:off x="6378214" y="1324947"/>
            <a:ext cx="4637886" cy="1242084"/>
            <a:chOff x="1930865" y="1324947"/>
            <a:chExt cx="4637886" cy="1242084"/>
          </a:xfrm>
        </p:grpSpPr>
        <p:sp>
          <p:nvSpPr>
            <p:cNvPr id="40" name="사각형: 둥근 모서리 82">
              <a:extLst>
                <a:ext uri="{FF2B5EF4-FFF2-40B4-BE49-F238E27FC236}">
                  <a16:creationId xmlns:a16="http://schemas.microsoft.com/office/drawing/2014/main" id="{BF893328-99D5-4935-BE5E-7F97F3464335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83">
              <a:extLst>
                <a:ext uri="{FF2B5EF4-FFF2-40B4-BE49-F238E27FC236}">
                  <a16:creationId xmlns:a16="http://schemas.microsoft.com/office/drawing/2014/main" id="{99EF3F29-8B5E-48E7-A478-4A8B3C629D37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D6ADCB-9F00-40E4-AF66-85CB36E2F055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김예완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/>
                <a:t>세 무직</a:t>
              </a:r>
              <a:endParaRPr lang="ko-KR" alt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611FAF-8BE4-49F8-BD89-5616B5B6E0B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할인 혜택과 관련된 정보가 많았음 </a:t>
              </a:r>
              <a:r>
                <a:rPr lang="ko-KR" altLang="en-US" sz="1200" dirty="0" err="1"/>
                <a:t>좋겠어요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뮤지컬 입문자들을 위한 로드맵도 있으면 좋을 것 같아요</a:t>
              </a:r>
              <a:r>
                <a:rPr lang="en-US" altLang="ko-KR" sz="1200" dirty="0"/>
                <a:t>.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D60BA6E-6B32-463F-832F-F8FB38090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617353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2800" dirty="0">
                <a:latin typeface="Malgun Gothic"/>
                <a:ea typeface="Malgun Gothic"/>
              </a:rPr>
              <a:t>우리가 개발할 웹프로그램과</a:t>
            </a:r>
            <a:endParaRPr lang="en-US" altLang="ko-KR" sz="2800" dirty="0">
              <a:ea typeface="+mn-lt"/>
              <a:cs typeface="+mn-lt"/>
            </a:endParaRPr>
          </a:p>
          <a:p>
            <a:r>
              <a:rPr lang="ko-KR" sz="2800" dirty="0">
                <a:latin typeface="Malgun Gothic"/>
                <a:ea typeface="Malgun Gothic"/>
              </a:rPr>
              <a:t>관련된 유사사이트 </a:t>
            </a:r>
            <a:r>
              <a:rPr lang="ko-KR" altLang="en-US" sz="2800" dirty="0">
                <a:latin typeface="Malgun Gothic"/>
                <a:ea typeface="Malgun Gothic"/>
              </a:rPr>
              <a:t>분석</a:t>
            </a:r>
            <a:endParaRPr lang="ko-KR" altLang="en-US" sz="28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Malgun Gothic"/>
                <a:ea typeface="Malgun Gothic"/>
              </a:rPr>
              <a:t>유사 서비스 </a:t>
            </a:r>
            <a:r>
              <a:rPr lang="ko-KR" sz="4800" b="1" dirty="0">
                <a:latin typeface="Malgun Gothic"/>
                <a:ea typeface="Malgun Gothic"/>
              </a:rPr>
              <a:t>분석</a:t>
            </a:r>
            <a:endParaRPr lang="ko-KR" sz="4800" dirty="0">
              <a:ea typeface="+mn-lt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079863D-9DDA-4586-A322-6C400A94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3" y="1241425"/>
            <a:ext cx="3660775" cy="3676650"/>
          </a:xfrm>
          <a:prstGeom prst="rect">
            <a:avLst/>
          </a:prstGeom>
        </p:spPr>
      </p:pic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05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그림 26">
            <a:extLst>
              <a:ext uri="{FF2B5EF4-FFF2-40B4-BE49-F238E27FC236}">
                <a16:creationId xmlns:a16="http://schemas.microsoft.com/office/drawing/2014/main" id="{0A207320-C814-4876-803A-CAF56827A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708" r="-17913" b="27895"/>
          <a:stretch/>
        </p:blipFill>
        <p:spPr>
          <a:xfrm>
            <a:off x="7222017" y="2233761"/>
            <a:ext cx="4539348" cy="239914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3DDC3F79-FBE0-471A-8CCD-DCFBF75F5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9" b="23581"/>
          <a:stretch/>
        </p:blipFill>
        <p:spPr>
          <a:xfrm>
            <a:off x="622219" y="587913"/>
            <a:ext cx="4286250" cy="2393412"/>
          </a:xfrm>
          <a:prstGeom prst="rect">
            <a:avLst/>
          </a:prstGeom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C8EEE16C-A4EC-4358-BF97-B725A11B8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1" b="15666"/>
          <a:stretch/>
        </p:blipFill>
        <p:spPr>
          <a:xfrm>
            <a:off x="5285650" y="596118"/>
            <a:ext cx="5442857" cy="1945739"/>
          </a:xfrm>
          <a:prstGeom prst="rect">
            <a:avLst/>
          </a:prstGeom>
        </p:spPr>
      </p:pic>
      <p:pic>
        <p:nvPicPr>
          <p:cNvPr id="15" name="그림 24">
            <a:extLst>
              <a:ext uri="{FF2B5EF4-FFF2-40B4-BE49-F238E27FC236}">
                <a16:creationId xmlns:a16="http://schemas.microsoft.com/office/drawing/2014/main" id="{40F9EE15-DBC8-4DDD-A9C6-8EE97FD44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10" y="3662405"/>
            <a:ext cx="2857500" cy="2857500"/>
          </a:xfrm>
          <a:prstGeom prst="rect">
            <a:avLst/>
          </a:prstGeom>
        </p:spPr>
      </p:pic>
      <p:pic>
        <p:nvPicPr>
          <p:cNvPr id="17" name="그림 7">
            <a:extLst>
              <a:ext uri="{FF2B5EF4-FFF2-40B4-BE49-F238E27FC236}">
                <a16:creationId xmlns:a16="http://schemas.microsoft.com/office/drawing/2014/main" id="{1B19216F-3A69-4828-9625-8C5AC966D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7" y="3662405"/>
            <a:ext cx="4349332" cy="1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96707D-D8D5-4F2E-90DD-C95FDC58A282}"/>
              </a:ext>
            </a:extLst>
          </p:cNvPr>
          <p:cNvGrpSpPr/>
          <p:nvPr/>
        </p:nvGrpSpPr>
        <p:grpSpPr>
          <a:xfrm>
            <a:off x="1929079" y="1101473"/>
            <a:ext cx="7183054" cy="4553454"/>
            <a:chOff x="2741137" y="1426545"/>
            <a:chExt cx="7183054" cy="45534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A3F0B9-4169-4958-A483-C9F97DEEDC8C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341991"/>
              <a:chOff x="932247" y="585938"/>
              <a:chExt cx="7183053" cy="134199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5732F4-6A8D-4AD3-AB4B-87CB9462D6E5}"/>
                  </a:ext>
                </a:extLst>
              </p:cNvPr>
              <p:cNvSpPr txBox="1"/>
              <p:nvPr/>
            </p:nvSpPr>
            <p:spPr>
              <a:xfrm>
                <a:off x="932248" y="1096932"/>
                <a:ext cx="71830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관심 공연등록시 티켓 오픈 알림 기능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날짜별 지역별 공연 카테고리로 조회 가능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랭킹 / 현재 인기있는 공연 순위 조회 기능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21CEFE-3A22-43B4-BEB6-45F361EB6A03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주요 기능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884644-1129-4CD7-97F7-A1236B791D20}"/>
                </a:ext>
              </a:extLst>
            </p:cNvPr>
            <p:cNvGrpSpPr/>
            <p:nvPr/>
          </p:nvGrpSpPr>
          <p:grpSpPr>
            <a:xfrm>
              <a:off x="2741138" y="3053665"/>
              <a:ext cx="7183053" cy="1069220"/>
              <a:chOff x="932247" y="2444824"/>
              <a:chExt cx="7183053" cy="1069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C53553-0B18-4FE7-8C74-404DB095D694}"/>
                  </a:ext>
                </a:extLst>
              </p:cNvPr>
              <p:cNvSpPr txBox="1"/>
              <p:nvPr/>
            </p:nvSpPr>
            <p:spPr>
              <a:xfrm>
                <a:off x="932247" y="2444824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장점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2FFBC-EDEF-40FF-91E2-FB4C215CD188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현재 인기있는 공연, 지역별 상연중인 공연의 정보를 다양하게 조회하는 것이 가능하다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225BE16-A162-45C7-B53D-3B322E4C775B}"/>
                </a:ext>
              </a:extLst>
            </p:cNvPr>
            <p:cNvGrpSpPr/>
            <p:nvPr/>
          </p:nvGrpSpPr>
          <p:grpSpPr>
            <a:xfrm>
              <a:off x="2741137" y="4418781"/>
              <a:ext cx="7183054" cy="1561218"/>
              <a:chOff x="932246" y="4238516"/>
              <a:chExt cx="7183054" cy="156121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C36CF-87DC-4087-9198-ED90F6DBB2A2}"/>
                  </a:ext>
                </a:extLst>
              </p:cNvPr>
              <p:cNvSpPr txBox="1"/>
              <p:nvPr/>
            </p:nvSpPr>
            <p:spPr>
              <a:xfrm>
                <a:off x="932247" y="4238516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단점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786BE9-E95B-4BA4-936B-E0FF990F4FCB}"/>
                  </a:ext>
                </a:extLst>
              </p:cNvPr>
              <p:cNvSpPr txBox="1"/>
              <p:nvPr/>
            </p:nvSpPr>
            <p:spPr>
              <a:xfrm>
                <a:off x="932246" y="4722516"/>
                <a:ext cx="718305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관람자들끼리 소통하는 공간이 부족하다. 즉, 리뷰 기능 관련 정보를 찾는 페이지가 있으나 이용이 불편하고 활성화 되어있지 않다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관심있는 장르별로 공연을 추천해주는 기능이 부족하다.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예매 후 공연장의 위치정보를 알려주는 기능이 부족하다.</a:t>
                </a:r>
              </a:p>
            </p:txBody>
          </p:sp>
        </p:grpSp>
      </p:grp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B3282D5D-BE1A-4780-97F6-75C88A0DFA47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9630C7-532D-46EE-AF65-DBB3C305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0515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서비스 핵심 목표 수립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서비스 목표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06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E934E4B-4465-4977-9AE8-CD64722A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5" cy="3499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50ADF-2B40-4F0F-887C-CBF8FEFF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5B60D-6B5B-46AC-99C8-6D3833B8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grpSp>
        <p:nvGrpSpPr>
          <p:cNvPr id="14" name="그룹 9">
            <a:extLst>
              <a:ext uri="{FF2B5EF4-FFF2-40B4-BE49-F238E27FC236}">
                <a16:creationId xmlns:a16="http://schemas.microsoft.com/office/drawing/2014/main" id="{466564F9-FA4F-471D-AA23-64F92F233476}"/>
              </a:ext>
            </a:extLst>
          </p:cNvPr>
          <p:cNvGrpSpPr/>
          <p:nvPr/>
        </p:nvGrpSpPr>
        <p:grpSpPr>
          <a:xfrm>
            <a:off x="1620182" y="1019585"/>
            <a:ext cx="7800848" cy="4862190"/>
            <a:chOff x="2741136" y="1426545"/>
            <a:chExt cx="7183055" cy="3303500"/>
          </a:xfrm>
        </p:grpSpPr>
        <p:grpSp>
          <p:nvGrpSpPr>
            <p:cNvPr id="15" name="그룹 10">
              <a:extLst>
                <a:ext uri="{FF2B5EF4-FFF2-40B4-BE49-F238E27FC236}">
                  <a16:creationId xmlns:a16="http://schemas.microsoft.com/office/drawing/2014/main" id="{8851AA5C-D86A-4034-86AD-AE9CB0DD9670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461429"/>
              <a:chOff x="932247" y="585938"/>
              <a:chExt cx="7183053" cy="146142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CFCBE-6D2C-4FC4-90DD-9854E558BB84}"/>
                  </a:ext>
                </a:extLst>
              </p:cNvPr>
              <p:cNvSpPr txBox="1"/>
              <p:nvPr/>
            </p:nvSpPr>
            <p:spPr>
              <a:xfrm>
                <a:off x="932248" y="1021253"/>
                <a:ext cx="7183050" cy="1026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공연예술통합전산망</a:t>
                </a:r>
                <a:r>
                  <a:rPr lang="en-US" altLang="ko-KR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(KOPIS) API</a:t>
                </a: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를 통한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뮤지컬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연극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클래식을 아우르는 전국 공연 정보를 모아 소비자가 쉽게 검색 및 결제하여 문화생활을 즐길 수 있는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같이 공연을 보러 갈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‘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메이트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’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를 구하는 게시판과 티켓 무료 나눔 게시판을 통해 공연의 문턱을 낮추고 공연 시장 활발해짐에 기여하는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A3EB55-A59E-4CDF-BA41-8D918470BDA9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서비스 개요</a:t>
                </a:r>
              </a:p>
            </p:txBody>
          </p:sp>
        </p:grpSp>
        <p:grpSp>
          <p:nvGrpSpPr>
            <p:cNvPr id="20" name="그룹 11">
              <a:extLst>
                <a:ext uri="{FF2B5EF4-FFF2-40B4-BE49-F238E27FC236}">
                  <a16:creationId xmlns:a16="http://schemas.microsoft.com/office/drawing/2014/main" id="{CAC82657-33B0-48CC-9777-76013E5477D6}"/>
                </a:ext>
              </a:extLst>
            </p:cNvPr>
            <p:cNvGrpSpPr/>
            <p:nvPr/>
          </p:nvGrpSpPr>
          <p:grpSpPr>
            <a:xfrm>
              <a:off x="2741136" y="3168473"/>
              <a:ext cx="7183053" cy="1561572"/>
              <a:chOff x="932245" y="2559632"/>
              <a:chExt cx="7183053" cy="15615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45C77-C84E-4714-8A07-59FAF82B36CB}"/>
                  </a:ext>
                </a:extLst>
              </p:cNvPr>
              <p:cNvSpPr txBox="1"/>
              <p:nvPr/>
            </p:nvSpPr>
            <p:spPr>
              <a:xfrm>
                <a:off x="932245" y="2559632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목표 설정 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(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기획의도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사용자 인터뷰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유사서비스 분석 기반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)</a:t>
                </a:r>
                <a:endPara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986EB-A7AE-4297-BFED-52D955DD154A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1191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dirty="0">
                    <a:latin typeface="+mn-ea"/>
                  </a:rPr>
                  <a:t>함께 공연 관람할 친구를 매칭하는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dirty="0" err="1">
                    <a:latin typeface="+mn-ea"/>
                  </a:rPr>
                  <a:t>메이트</a:t>
                </a:r>
                <a:r>
                  <a:rPr lang="en-US" altLang="ko-KR" dirty="0">
                    <a:latin typeface="+mn-ea"/>
                  </a:rPr>
                  <a:t>’ </a:t>
                </a:r>
                <a:r>
                  <a:rPr lang="ko-KR" altLang="en-US" dirty="0">
                    <a:latin typeface="+mn-ea"/>
                  </a:rPr>
                  <a:t>서비스 런칭</a:t>
                </a:r>
                <a:endParaRPr lang="en-US" altLang="ko-KR" dirty="0">
                  <a:latin typeface="+mn-ea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나눔스퀘어OTF" panose="020B0600000101010101" pitchFamily="34" charset="-127"/>
                  </a:rPr>
                  <a:t>게시판을 통한 티켓 나눔 서비스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카카오페이를 통한 손쉬운 공연 예매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사용자 편의를 위한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UI/UX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디자인 구현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친한친구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베프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 순의 회원등급을 통하여 예매 할인 등 별도의 혜택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</p:grpSp>
      <p:sp>
        <p:nvSpPr>
          <p:cNvPr id="25" name="순서도: 대체 처리 1">
            <a:extLst>
              <a:ext uri="{FF2B5EF4-FFF2-40B4-BE49-F238E27FC236}">
                <a16:creationId xmlns:a16="http://schemas.microsoft.com/office/drawing/2014/main" id="{19BB5F79-459D-4650-B6FA-5343330696C4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9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61373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서비스 세부 기능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요구사항 정의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07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9CDB2CC-1D0A-4416-8CFB-92DA0C6B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4" cy="3499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1E6AF-145B-4D41-95EE-05E0E755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36AE03-6302-4151-BDED-005D1891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29328"/>
              </p:ext>
            </p:extLst>
          </p:nvPr>
        </p:nvGraphicFramePr>
        <p:xfrm>
          <a:off x="1633345" y="0"/>
          <a:ext cx="8925309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811">
                  <a:extLst>
                    <a:ext uri="{9D8B030D-6E8A-4147-A177-3AD203B41FA5}">
                      <a16:colId xmlns:a16="http://schemas.microsoft.com/office/drawing/2014/main" val="976463086"/>
                    </a:ext>
                  </a:extLst>
                </a:gridCol>
                <a:gridCol w="887155">
                  <a:extLst>
                    <a:ext uri="{9D8B030D-6E8A-4147-A177-3AD203B41FA5}">
                      <a16:colId xmlns:a16="http://schemas.microsoft.com/office/drawing/2014/main" val="2406687492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2740127558"/>
                    </a:ext>
                  </a:extLst>
                </a:gridCol>
                <a:gridCol w="1196312">
                  <a:extLst>
                    <a:ext uri="{9D8B030D-6E8A-4147-A177-3AD203B41FA5}">
                      <a16:colId xmlns:a16="http://schemas.microsoft.com/office/drawing/2014/main" val="2403864236"/>
                    </a:ext>
                  </a:extLst>
                </a:gridCol>
                <a:gridCol w="3538535">
                  <a:extLst>
                    <a:ext uri="{9D8B030D-6E8A-4147-A177-3AD203B41FA5}">
                      <a16:colId xmlns:a16="http://schemas.microsoft.com/office/drawing/2014/main" val="1520998946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989851777"/>
                    </a:ext>
                  </a:extLst>
                </a:gridCol>
                <a:gridCol w="675448">
                  <a:extLst>
                    <a:ext uri="{9D8B030D-6E8A-4147-A177-3AD203B41FA5}">
                      <a16:colId xmlns:a16="http://schemas.microsoft.com/office/drawing/2014/main" val="2991315476"/>
                    </a:ext>
                  </a:extLst>
                </a:gridCol>
              </a:tblGrid>
              <a:tr h="2568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1811469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가입된 회원정보로 로그인을 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03194336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유효성 검사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회원가입시 그리고 로그인시 유효성 검사를 실시한다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69246849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 저장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페이지에서 체크박스 선택을 통해 아이디 저장이 가능하도록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33044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모달창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페이지는 모달창을 활용하여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31275720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비밀번호 분실시 비밀번호를 찾거나 임시 비밀번호를 부여하는 기능을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67493618"/>
                  </a:ext>
                </a:extLst>
              </a:tr>
              <a:tr h="6330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신규회원 가입이 가능하도록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또한 가입 양식에 비밀번호는 </a:t>
                      </a:r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회 입력하도록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그 외 성별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주소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닉네임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이메일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전화번호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생년월일 등을 입력 받는다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914075809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보안성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로그인 시 스프링 시큐리티의 암호화를 활용한다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1040119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우편번호 </a:t>
                      </a:r>
                      <a:r>
                        <a:rPr lang="en-US" sz="900" u="none" strike="noStrike">
                          <a:effectLst/>
                        </a:rPr>
                        <a:t>API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활용하여 주소를 입력할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546627638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기존 비밀번호 입력 후 새로운 비밀번호를 </a:t>
                      </a:r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회 입력하여 비밀번호를 변경할 수 있게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78075809"/>
                  </a:ext>
                </a:extLst>
              </a:tr>
              <a:tr h="758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회원정보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성별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생년월일은 고정되게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회원정보를 수정하기 위해 비밀번호 확인 과정을 거치도록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닉네임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주소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이메일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전화번호 등은 수정이 가능하도록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815673063"/>
                  </a:ext>
                </a:extLst>
              </a:tr>
              <a:tr h="1009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탈퇴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안내문과 탈퇴 사유 설문조사를 포함하도록 페이지를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탈퇴하기 전에 이미 예약되어 있는 티켓 정보를 조회해서 보여주도록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비밀번호 확인 과정을 거쳐야 탈퇴되도록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 요청이 수락될 경우 </a:t>
                      </a:r>
                      <a:r>
                        <a:rPr lang="en-US" altLang="ko-KR" sz="900" u="none" strike="noStrike">
                          <a:effectLst/>
                        </a:rPr>
                        <a:t>DB</a:t>
                      </a:r>
                      <a:r>
                        <a:rPr lang="ko-KR" altLang="en-US" sz="900" u="none" strike="noStrike">
                          <a:effectLst/>
                        </a:rPr>
                        <a:t>에서 상태 컬럼을 변경하도록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793339109"/>
                  </a:ext>
                </a:extLst>
              </a:tr>
              <a:tr h="403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게시판 글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글을 조회할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티켓나눔 게시판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6816014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 고객센터 문의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고객센터 문의글을 조회할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490948953"/>
                  </a:ext>
                </a:extLst>
              </a:tr>
              <a:tr h="27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리뷰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공연 리뷰를 조회할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797272272"/>
                  </a:ext>
                </a:extLst>
              </a:tr>
              <a:tr h="10652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MEM-06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등급제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YES24 </a:t>
                      </a:r>
                      <a:r>
                        <a:rPr lang="ko-KR" altLang="en-US" sz="900" u="none" strike="noStrike">
                          <a:effectLst/>
                        </a:rPr>
                        <a:t>등급제를 모델로 하여 등급별 회원 권한을 차등 설정하도록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회 이상인 경우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 접근 권한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친한친구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베스트프랜드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10%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7714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6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7815A-0FE4-4D8E-B1D6-90695F6F1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99001"/>
              </p:ext>
            </p:extLst>
          </p:nvPr>
        </p:nvGraphicFramePr>
        <p:xfrm>
          <a:off x="1620989" y="1"/>
          <a:ext cx="8950022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890">
                  <a:extLst>
                    <a:ext uri="{9D8B030D-6E8A-4147-A177-3AD203B41FA5}">
                      <a16:colId xmlns:a16="http://schemas.microsoft.com/office/drawing/2014/main" val="4102302155"/>
                    </a:ext>
                  </a:extLst>
                </a:gridCol>
                <a:gridCol w="889611">
                  <a:extLst>
                    <a:ext uri="{9D8B030D-6E8A-4147-A177-3AD203B41FA5}">
                      <a16:colId xmlns:a16="http://schemas.microsoft.com/office/drawing/2014/main" val="274903606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1210286332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1023952010"/>
                    </a:ext>
                  </a:extLst>
                </a:gridCol>
                <a:gridCol w="3548332">
                  <a:extLst>
                    <a:ext uri="{9D8B030D-6E8A-4147-A177-3AD203B41FA5}">
                      <a16:colId xmlns:a16="http://schemas.microsoft.com/office/drawing/2014/main" val="965728915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459600572"/>
                    </a:ext>
                  </a:extLst>
                </a:gridCol>
                <a:gridCol w="677317">
                  <a:extLst>
                    <a:ext uri="{9D8B030D-6E8A-4147-A177-3AD203B41FA5}">
                      <a16:colId xmlns:a16="http://schemas.microsoft.com/office/drawing/2014/main" val="145206282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5662016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목록을 조회해서 화면에 표시하도록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정렬 방식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마감임박순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최신순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인기순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26866317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공연목록에 필터를 적용하여 선택적으로 표시할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지역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공연 장르 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7702552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공연검색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특정 정보를 선택하여 공연을 검색할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검색시 슬라이더를 활용하여 기간을 설정할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305306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공연 상세 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상세 정보를 조회해서 화면에 표시되도록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썸네일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상영정보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극장정보가 표시되도록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789936176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공연장 지도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 </a:t>
                      </a:r>
                      <a:r>
                        <a:rPr lang="ko-KR" altLang="en-US" sz="900" u="none" strike="noStrike">
                          <a:effectLst/>
                        </a:rPr>
                        <a:t>정보를 카카오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와 연계하여 공연 장소를 지도에 표시한다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963958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리뷰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회원은 로그인후 각각의 공연에 대해 리뷰를 등록할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리뷰는 코멘트와 별점을 포함한다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19234306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 좋아요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등록된 리뷰에 대해 좋아요 버튼으로 평가를 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베스트 리뷰 상위 </a:t>
                      </a:r>
                      <a:r>
                        <a:rPr lang="en-US" altLang="ko-KR" sz="900" u="none" strike="noStrike">
                          <a:effectLst/>
                        </a:rPr>
                        <a:t>2~3</a:t>
                      </a:r>
                      <a:r>
                        <a:rPr lang="ko-KR" altLang="en-US" sz="900" u="none" strike="noStrike">
                          <a:effectLst/>
                        </a:rPr>
                        <a:t>개는 상위에 노출되도록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61664041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랭킹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랭킹 순서에 따라 목록을 제공하는 페이지를 따로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공연 장르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뮤지컬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연극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클래식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마다 각각의 페이지를 따로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233448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캘린더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정보를 달력에 표시할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572208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50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ardrop 5">
            <a:extLst>
              <a:ext uri="{FF2B5EF4-FFF2-40B4-BE49-F238E27FC236}">
                <a16:creationId xmlns:a16="http://schemas.microsoft.com/office/drawing/2014/main" id="{C223B598-15AE-4DFA-9321-A74FCB56CFD4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6743" y="617536"/>
            <a:ext cx="1282610" cy="66459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KT&amp;G 상상제목 B" panose="02000300000000000000" pitchFamily="2" charset="-127"/>
                <a:ea typeface="KT&amp;G 상상제목 B"/>
              </a:rPr>
              <a:t>목차</a:t>
            </a:r>
            <a:endParaRPr lang="en-US" altLang="ko-KR" sz="3600" dirty="0">
              <a:ea typeface="KT&amp;G 상상제목 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E3767-826E-4685-8D72-C8AAD350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45" y="669303"/>
            <a:ext cx="646061" cy="561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5BDAD-0228-473D-9437-F6C94A23EF75}"/>
              </a:ext>
            </a:extLst>
          </p:cNvPr>
          <p:cNvSpPr txBox="1"/>
          <p:nvPr/>
        </p:nvSpPr>
        <p:spPr>
          <a:xfrm>
            <a:off x="8526502" y="292805"/>
            <a:ext cx="2856578" cy="55728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조원 소개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일정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기획 의도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사용자 인터뷰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유사 서비스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서비스 목표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요구사항 정의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사이트 맵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화면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다이어그램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DB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개발 환경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C048FB27-F535-476A-94ED-5D4EB8736952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D21261D-28E0-4EAD-83B0-117B74E0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8052">
            <a:off x="987425" y="892175"/>
            <a:ext cx="3930650" cy="393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ACB33-9E05-4C95-9386-0ADBFD07A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9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99041-5DEF-47F7-81D6-772B0910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95409"/>
              </p:ext>
            </p:extLst>
          </p:nvPr>
        </p:nvGraphicFramePr>
        <p:xfrm>
          <a:off x="1589645" y="690434"/>
          <a:ext cx="9012709" cy="54771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627">
                  <a:extLst>
                    <a:ext uri="{9D8B030D-6E8A-4147-A177-3AD203B41FA5}">
                      <a16:colId xmlns:a16="http://schemas.microsoft.com/office/drawing/2014/main" val="4262711965"/>
                    </a:ext>
                  </a:extLst>
                </a:gridCol>
                <a:gridCol w="895842">
                  <a:extLst>
                    <a:ext uri="{9D8B030D-6E8A-4147-A177-3AD203B41FA5}">
                      <a16:colId xmlns:a16="http://schemas.microsoft.com/office/drawing/2014/main" val="2220817867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155960015"/>
                    </a:ext>
                  </a:extLst>
                </a:gridCol>
                <a:gridCol w="1208029">
                  <a:extLst>
                    <a:ext uri="{9D8B030D-6E8A-4147-A177-3AD203B41FA5}">
                      <a16:colId xmlns:a16="http://schemas.microsoft.com/office/drawing/2014/main" val="377790535"/>
                    </a:ext>
                  </a:extLst>
                </a:gridCol>
                <a:gridCol w="3573186">
                  <a:extLst>
                    <a:ext uri="{9D8B030D-6E8A-4147-A177-3AD203B41FA5}">
                      <a16:colId xmlns:a16="http://schemas.microsoft.com/office/drawing/2014/main" val="938341766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621309874"/>
                    </a:ext>
                  </a:extLst>
                </a:gridCol>
                <a:gridCol w="682061">
                  <a:extLst>
                    <a:ext uri="{9D8B030D-6E8A-4147-A177-3AD203B41FA5}">
                      <a16:colId xmlns:a16="http://schemas.microsoft.com/office/drawing/2014/main" val="151570736"/>
                    </a:ext>
                  </a:extLst>
                </a:gridCol>
              </a:tblGrid>
              <a:tr h="30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447484"/>
                  </a:ext>
                </a:extLst>
              </a:tr>
              <a:tr h="152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게시판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공연 상세조회 페이지에서 버튼 링크를 통해 같이가요 게시판 글 작성 페이지로 이동하며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이 때 공연 정보를 함께 가져오도록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지역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성별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나이대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인원수 등 모집 정보를 포함하도록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0939979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모집중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모집중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모집완료 표시를 같이가요 게시판 조회 페이지에서 글쓴이 권한으로 변경할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481947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비밀댓글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같이가요 게시글에서 댓글 내용은 글쓴이와 댓글쓴이만 서로 읽을 수 있도록 비밀댓글로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186620"/>
                  </a:ext>
                </a:extLst>
              </a:tr>
              <a:tr h="12171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티켓나눔 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티켓나눔 게시판에 글을 작성하고 조회할 수 있도록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이미지 파일 업로드 그리고 이미지 표시 기능을 구현하여 티켓 이미지를 보여줄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234818"/>
                  </a:ext>
                </a:extLst>
              </a:tr>
              <a:tr h="6085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 신고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게시판에서 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대해 신고 기능을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68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6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82F71B-B0A0-43C8-ADB1-CD7DDE09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13718"/>
              </p:ext>
            </p:extLst>
          </p:nvPr>
        </p:nvGraphicFramePr>
        <p:xfrm>
          <a:off x="1700855" y="949667"/>
          <a:ext cx="8790290" cy="4958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913">
                  <a:extLst>
                    <a:ext uri="{9D8B030D-6E8A-4147-A177-3AD203B41FA5}">
                      <a16:colId xmlns:a16="http://schemas.microsoft.com/office/drawing/2014/main" val="3189448952"/>
                    </a:ext>
                  </a:extLst>
                </a:gridCol>
                <a:gridCol w="873734">
                  <a:extLst>
                    <a:ext uri="{9D8B030D-6E8A-4147-A177-3AD203B41FA5}">
                      <a16:colId xmlns:a16="http://schemas.microsoft.com/office/drawing/2014/main" val="192970555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3834725741"/>
                    </a:ext>
                  </a:extLst>
                </a:gridCol>
                <a:gridCol w="1178217">
                  <a:extLst>
                    <a:ext uri="{9D8B030D-6E8A-4147-A177-3AD203B41FA5}">
                      <a16:colId xmlns:a16="http://schemas.microsoft.com/office/drawing/2014/main" val="3757130900"/>
                    </a:ext>
                  </a:extLst>
                </a:gridCol>
                <a:gridCol w="3485005">
                  <a:extLst>
                    <a:ext uri="{9D8B030D-6E8A-4147-A177-3AD203B41FA5}">
                      <a16:colId xmlns:a16="http://schemas.microsoft.com/office/drawing/2014/main" val="150543640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2469643378"/>
                    </a:ext>
                  </a:extLst>
                </a:gridCol>
                <a:gridCol w="665229">
                  <a:extLst>
                    <a:ext uri="{9D8B030D-6E8A-4147-A177-3AD203B41FA5}">
                      <a16:colId xmlns:a16="http://schemas.microsoft.com/office/drawing/2014/main" val="3452159979"/>
                    </a:ext>
                  </a:extLst>
                </a:gridCol>
              </a:tblGrid>
              <a:tr h="260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824668"/>
                  </a:ext>
                </a:extLst>
              </a:tr>
              <a:tr h="1304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결제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정보 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마이페이지를 통해 </a:t>
                      </a:r>
                      <a:r>
                        <a:rPr lang="en-US" altLang="ko-KR" sz="1100" u="none" strike="noStrike">
                          <a:effectLst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</a:rPr>
                        <a:t>에 신용카드 정보 저장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앞의 네자리 빼고 ****로 표시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카드 정보 </a:t>
                      </a:r>
                      <a:r>
                        <a:rPr lang="en-US" altLang="ko-KR" sz="1100" u="none" strike="noStrike">
                          <a:effectLst/>
                        </a:rPr>
                        <a:t>2~3</a:t>
                      </a:r>
                      <a:r>
                        <a:rPr lang="ko-KR" altLang="en-US" sz="1100" u="none" strike="noStrike">
                          <a:effectLst/>
                        </a:rPr>
                        <a:t>개  등록하고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선택하여 사용할 수 있도록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483436"/>
                  </a:ext>
                </a:extLst>
              </a:tr>
              <a:tr h="208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신용카드 정보 등록되어 있으면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진행 되도록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사용하지 않기 때문에 실제 결제 과정 생략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공연 상세 조회 페이지에서 팝업창으로 진행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팝업창 </a:t>
                      </a:r>
                      <a:r>
                        <a:rPr lang="en-US" altLang="ko-KR" sz="1100" u="none" strike="noStrike">
                          <a:effectLst/>
                        </a:rPr>
                        <a:t>: </a:t>
                      </a:r>
                      <a:r>
                        <a:rPr lang="ko-KR" altLang="en-US" sz="1100" u="none" strike="noStrike">
                          <a:effectLst/>
                        </a:rPr>
                        <a:t>공연정보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좌석 가격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공연 날짜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 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등급에 따라 할인된 가격 적용</a:t>
                      </a:r>
                      <a:r>
                        <a:rPr lang="en-US" altLang="ko-KR" sz="1100" u="none" strike="noStrike">
                          <a:effectLst/>
                        </a:rPr>
                        <a:t>. 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카드 정보 등록되지 않은 경우 카드 정보 등록 먼저 하도록 안내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3673285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sz="1100" u="none" strike="noStrike">
                          <a:effectLst/>
                        </a:rPr>
                        <a:t>API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</a:t>
                      </a:r>
                      <a:r>
                        <a:rPr lang="ko-KR" altLang="en-US" sz="1100" u="none" strike="noStrike">
                          <a:effectLst/>
                        </a:rPr>
                        <a:t>의 활용이 가능한 경우 그에 따라 결제 과정을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구현 방식에 따라 변경한다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724663"/>
                  </a:ext>
                </a:extLst>
              </a:tr>
              <a:tr h="26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좌석 선택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예매시 좌석을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708177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내역 조회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마이페이지에서 예매 내역을 확인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2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E057F3-771D-4084-AFA7-FB9722BD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81031"/>
              </p:ext>
            </p:extLst>
          </p:nvPr>
        </p:nvGraphicFramePr>
        <p:xfrm>
          <a:off x="1647309" y="1190883"/>
          <a:ext cx="8897381" cy="4476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590">
                  <a:extLst>
                    <a:ext uri="{9D8B030D-6E8A-4147-A177-3AD203B41FA5}">
                      <a16:colId xmlns:a16="http://schemas.microsoft.com/office/drawing/2014/main" val="2715224582"/>
                    </a:ext>
                  </a:extLst>
                </a:gridCol>
                <a:gridCol w="884378">
                  <a:extLst>
                    <a:ext uri="{9D8B030D-6E8A-4147-A177-3AD203B41FA5}">
                      <a16:colId xmlns:a16="http://schemas.microsoft.com/office/drawing/2014/main" val="3858811547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1556906457"/>
                    </a:ext>
                  </a:extLst>
                </a:gridCol>
                <a:gridCol w="1192571">
                  <a:extLst>
                    <a:ext uri="{9D8B030D-6E8A-4147-A177-3AD203B41FA5}">
                      <a16:colId xmlns:a16="http://schemas.microsoft.com/office/drawing/2014/main" val="2052966787"/>
                    </a:ext>
                  </a:extLst>
                </a:gridCol>
                <a:gridCol w="3527463">
                  <a:extLst>
                    <a:ext uri="{9D8B030D-6E8A-4147-A177-3AD203B41FA5}">
                      <a16:colId xmlns:a16="http://schemas.microsoft.com/office/drawing/2014/main" val="3415354033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444978405"/>
                    </a:ext>
                  </a:extLst>
                </a:gridCol>
                <a:gridCol w="673333">
                  <a:extLst>
                    <a:ext uri="{9D8B030D-6E8A-4147-A177-3AD203B41FA5}">
                      <a16:colId xmlns:a16="http://schemas.microsoft.com/office/drawing/2014/main" val="3506064880"/>
                    </a:ext>
                  </a:extLst>
                </a:gridCol>
              </a:tblGrid>
              <a:tr h="248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4097016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고객센터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공연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회원들의 모든 예매내역을 조회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3231970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 멤버 조회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가입일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예매횟수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등</a:t>
                      </a:r>
                      <a:r>
                        <a:rPr lang="en-US" altLang="ko-KR" sz="1100" u="none" strike="noStrike">
                          <a:effectLst/>
                        </a:rPr>
                        <a:t>), </a:t>
                      </a:r>
                      <a:r>
                        <a:rPr lang="ko-KR" altLang="en-US" sz="1100" u="none" strike="noStrike">
                          <a:effectLst/>
                        </a:rPr>
                        <a:t>강제 탈퇴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조정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2171173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관리자 권한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 </a:t>
                      </a:r>
                      <a:r>
                        <a:rPr lang="en-US" altLang="ko-KR" sz="1100" u="none" strike="noStrike">
                          <a:effectLst/>
                        </a:rPr>
                        <a:t>/ 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 등 게시판 조회시 관리자에게도 수정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삭제 권한을 부여한다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606150"/>
                  </a:ext>
                </a:extLst>
              </a:tr>
              <a:tr h="9947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모든 회원이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게시판에 글쓰기 권한을 갖도록 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게시판 내용을 전체공개 할지 혹은 나만 볼 수 있도록 할지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10140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답변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로그인 된 경우에만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게시글에 댓글을 달 수 있도록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36879"/>
                  </a:ext>
                </a:extLst>
              </a:tr>
              <a:tr h="248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정적인 페이지로 </a:t>
                      </a:r>
                      <a:r>
                        <a:rPr lang="en-US" altLang="ko-KR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컨텐츠를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251087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삭제 후 표시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게시글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댓글 삭제 시 </a:t>
                      </a:r>
                      <a:r>
                        <a:rPr lang="en-US" altLang="ko-KR" sz="1100" u="none" strike="noStrike">
                          <a:effectLst/>
                        </a:rPr>
                        <a:t>"</a:t>
                      </a:r>
                      <a:r>
                        <a:rPr lang="ko-KR" altLang="en-US" sz="1100" u="none" strike="noStrike">
                          <a:effectLst/>
                        </a:rPr>
                        <a:t>관리자에 의해 삭제된 게시물입니다</a:t>
                      </a:r>
                      <a:r>
                        <a:rPr lang="en-US" altLang="ko-KR" sz="1100" u="none" strike="noStrike">
                          <a:effectLst/>
                        </a:rPr>
                        <a:t>" </a:t>
                      </a:r>
                      <a:r>
                        <a:rPr lang="ko-KR" altLang="en-US" sz="1100" u="none" strike="noStrike">
                          <a:effectLst/>
                        </a:rPr>
                        <a:t>표시되도록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03154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신고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신고 기능이 구현될 경우 신고 내용에 따른 답변이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9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90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961FB-1311-4932-9399-94F66D7CB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74722"/>
              </p:ext>
            </p:extLst>
          </p:nvPr>
        </p:nvGraphicFramePr>
        <p:xfrm>
          <a:off x="1816653" y="770335"/>
          <a:ext cx="8558694" cy="5317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798">
                  <a:extLst>
                    <a:ext uri="{9D8B030D-6E8A-4147-A177-3AD203B41FA5}">
                      <a16:colId xmlns:a16="http://schemas.microsoft.com/office/drawing/2014/main" val="2731401191"/>
                    </a:ext>
                  </a:extLst>
                </a:gridCol>
                <a:gridCol w="850714">
                  <a:extLst>
                    <a:ext uri="{9D8B030D-6E8A-4147-A177-3AD203B41FA5}">
                      <a16:colId xmlns:a16="http://schemas.microsoft.com/office/drawing/2014/main" val="342219226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1180734258"/>
                    </a:ext>
                  </a:extLst>
                </a:gridCol>
                <a:gridCol w="1147174">
                  <a:extLst>
                    <a:ext uri="{9D8B030D-6E8A-4147-A177-3AD203B41FA5}">
                      <a16:colId xmlns:a16="http://schemas.microsoft.com/office/drawing/2014/main" val="140969637"/>
                    </a:ext>
                  </a:extLst>
                </a:gridCol>
                <a:gridCol w="3393188">
                  <a:extLst>
                    <a:ext uri="{9D8B030D-6E8A-4147-A177-3AD203B41FA5}">
                      <a16:colId xmlns:a16="http://schemas.microsoft.com/office/drawing/2014/main" val="359621572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307711945"/>
                    </a:ext>
                  </a:extLst>
                </a:gridCol>
                <a:gridCol w="647702">
                  <a:extLst>
                    <a:ext uri="{9D8B030D-6E8A-4147-A177-3AD203B41FA5}">
                      <a16:colId xmlns:a16="http://schemas.microsoft.com/office/drawing/2014/main" val="1930454267"/>
                    </a:ext>
                  </a:extLst>
                </a:gridCol>
              </a:tblGrid>
              <a:tr h="2126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순번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이름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상세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담당자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우선순위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4032321377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 기능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링크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뮤지컬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연극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클래식</a:t>
                      </a:r>
                      <a:r>
                        <a:rPr lang="en-US" altLang="ko-KR" sz="1000" u="none" strike="noStrike">
                          <a:effectLst/>
                        </a:rPr>
                        <a:t>), </a:t>
                      </a:r>
                      <a:r>
                        <a:rPr lang="ko-KR" altLang="en-US" sz="1000" u="none" strike="noStrike">
                          <a:effectLst/>
                        </a:rPr>
                        <a:t>트리형식 메뉴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슬라이더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내용은 컨텐츠 제작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오픈예정 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 등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슬라이더 라이브러리 이용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슬릭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부트스트랩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제이쿼리 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143656979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 랭킹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메인화면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랭킹 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공연 종류별 랭킹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내부 </a:t>
                      </a:r>
                      <a:r>
                        <a:rPr lang="en-US" altLang="ko-KR" sz="1000" u="none" strike="noStrike">
                          <a:effectLst/>
                        </a:rPr>
                        <a:t>DB </a:t>
                      </a:r>
                      <a:r>
                        <a:rPr lang="ko-KR" altLang="en-US" sz="1000" u="none" strike="noStrike">
                          <a:effectLst/>
                        </a:rPr>
                        <a:t>예매순</a:t>
                      </a:r>
                      <a:r>
                        <a:rPr lang="en-US" altLang="ko-KR" sz="1000" u="none" strike="noStrike">
                          <a:effectLst/>
                        </a:rPr>
                        <a:t>), 1~3</a:t>
                      </a:r>
                      <a:r>
                        <a:rPr lang="ko-KR" altLang="en-US" sz="1000" u="none" strike="noStrike">
                          <a:effectLst/>
                        </a:rPr>
                        <a:t>위 혹은 </a:t>
                      </a:r>
                      <a:r>
                        <a:rPr lang="en-US" altLang="ko-KR" sz="1000" u="none" strike="noStrike">
                          <a:effectLst/>
                        </a:rPr>
                        <a:t>1~5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, (</a:t>
                      </a:r>
                      <a:r>
                        <a:rPr lang="ko-KR" altLang="en-US" sz="1000" u="none" strike="noStrike">
                          <a:effectLst/>
                        </a:rPr>
                        <a:t>더 보기 버튼 누르면 전체 랭킹 페이지로 이동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21628630"/>
                  </a:ext>
                </a:extLst>
              </a:tr>
              <a:tr h="1701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푸터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클릭하면 메인페이지로</a:t>
                      </a:r>
                      <a:r>
                        <a:rPr lang="en-US" altLang="ko-KR" sz="1000" u="none" strike="noStrike">
                          <a:effectLst/>
                        </a:rPr>
                        <a:t>), 2. </a:t>
                      </a:r>
                      <a:r>
                        <a:rPr lang="ko-KR" altLang="en-US" sz="1000" u="none" strike="noStrike">
                          <a:effectLst/>
                        </a:rPr>
                        <a:t>메뉴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마우스 오버 슬라이드 다운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메이트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고객센터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고객센터는 로그인 정보가 있을때만 표시</a:t>
                      </a:r>
                      <a:r>
                        <a:rPr lang="en-US" altLang="ko-KR" sz="1000" u="none" strike="noStrike">
                          <a:effectLst/>
                        </a:rPr>
                        <a:t>), 3. </a:t>
                      </a:r>
                      <a:r>
                        <a:rPr lang="ko-KR" altLang="en-US" sz="1000" u="none" strike="noStrike">
                          <a:effectLst/>
                        </a:rPr>
                        <a:t>버튼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로그아웃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비로그인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푸터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, 2. </a:t>
                      </a:r>
                      <a:r>
                        <a:rPr lang="ko-KR" altLang="en-US" sz="1000" u="none" strike="noStrike">
                          <a:effectLst/>
                        </a:rPr>
                        <a:t>개인정보처리방침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이용약관 등</a:t>
                      </a:r>
                      <a:r>
                        <a:rPr lang="en-US" altLang="ko-KR" sz="1000" u="none" strike="noStrike">
                          <a:effectLst/>
                        </a:rPr>
                        <a:t>, 3. </a:t>
                      </a:r>
                      <a:r>
                        <a:rPr lang="ko-KR" altLang="en-US" sz="1000" u="none" strike="noStrike">
                          <a:effectLst/>
                        </a:rPr>
                        <a:t>회사정보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r>
                        <a:rPr lang="en-US" altLang="ko-KR" sz="1000" u="none" strike="noStrike">
                          <a:effectLst/>
                        </a:rPr>
                        <a:t>/copyright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75247541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예매 공연 알림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예매한 공연의 날짜가 가까워 올 경우 알림 서비스를 제공한다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440727505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잘못된 접근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에러가 발생할 경우 잘못된 접근 페이지 등의 오류 페이지를 표시해 주도록 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36385766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서비스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팀 소개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6970587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공연 입문자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882710628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이벤트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759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09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사이트 맵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08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FA91CB8-1A34-4BEB-8070-57500297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5052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40A40-91B2-46B7-A9F7-94507EE52E3A}"/>
              </a:ext>
            </a:extLst>
          </p:cNvPr>
          <p:cNvSpPr txBox="1"/>
          <p:nvPr/>
        </p:nvSpPr>
        <p:spPr>
          <a:xfrm>
            <a:off x="7695442" y="3682288"/>
            <a:ext cx="21036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기능 구성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EEC67-E4FB-461F-BF40-3B7AFCF6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93B98-FD6B-40AD-9ACF-2231714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" y="818785"/>
            <a:ext cx="1170785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476242" y="3693577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디자인 초안 (와이어 프레임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화면</a:t>
            </a:r>
            <a:r>
              <a:rPr lang="en-US" altLang="ko-KR" sz="4800" b="1" dirty="0"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09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CE86DBC-CDE0-4FAF-868E-C077B40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56" y="1346200"/>
            <a:ext cx="3488266" cy="347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1724D-635E-4E46-83E1-FEF85220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38BB7-1AEC-4410-9C59-DA3A77A1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473248"/>
            <a:ext cx="9088118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9AE4B-EA92-4D5A-BA14-F1A8F5B67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21102"/>
            <a:ext cx="890711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AD6F97-124D-4B67-996E-11281302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9" y="0"/>
            <a:ext cx="70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5AD481-18C6-44DB-954A-7DDA5F26A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14" y="0"/>
            <a:ext cx="5208815" cy="6861613"/>
          </a:xfrm>
        </p:spPr>
      </p:pic>
    </p:spTree>
    <p:extLst>
      <p:ext uri="{BB962C8B-B14F-4D97-AF65-F5344CB8AC3E}">
        <p14:creationId xmlns:p14="http://schemas.microsoft.com/office/powerpoint/2010/main" val="323819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60820" y="3704866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후회는 </a:t>
            </a:r>
            <a:r>
              <a:rPr lang="ko-KR" altLang="en-US" sz="2800" dirty="0" err="1">
                <a:latin typeface="Malgun Gothic"/>
                <a:ea typeface="Malgun Gothic"/>
              </a:rPr>
              <a:t>없조</a:t>
            </a:r>
            <a:r>
              <a:rPr lang="ko-KR" altLang="en-US" sz="2800" dirty="0">
                <a:latin typeface="Malgun Gothic"/>
                <a:ea typeface="Malgun Gothic"/>
              </a:rPr>
              <a:t>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조원 소개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01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27C488-B0DA-44AB-B10E-D3D000F1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165578"/>
            <a:ext cx="3849511" cy="384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293F0-DC57-403C-8FB2-215C2B38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3D0169-4452-4BCA-8229-EC765D02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8" y="695724"/>
            <a:ext cx="9878797" cy="51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1ED138-9B92-480C-B7AE-63EA28139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4" y="0"/>
            <a:ext cx="5910943" cy="6868626"/>
          </a:xfrm>
        </p:spPr>
      </p:pic>
    </p:spTree>
    <p:extLst>
      <p:ext uri="{BB962C8B-B14F-4D97-AF65-F5344CB8AC3E}">
        <p14:creationId xmlns:p14="http://schemas.microsoft.com/office/powerpoint/2010/main" val="308898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BBCFA4-B49C-466F-8A9B-A9A633126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40" y="0"/>
            <a:ext cx="4922460" cy="6734045"/>
          </a:xfrm>
        </p:spPr>
      </p:pic>
    </p:spTree>
    <p:extLst>
      <p:ext uri="{BB962C8B-B14F-4D97-AF65-F5344CB8AC3E}">
        <p14:creationId xmlns:p14="http://schemas.microsoft.com/office/powerpoint/2010/main" val="21697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FFFD-4235-48E4-91A6-2B49AE61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96" y="0"/>
            <a:ext cx="4506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A86EA-66F3-4464-A13C-95DCE835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32" y="0"/>
            <a:ext cx="4801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E6391-082D-4B73-B29B-31B87F93B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18" y="0"/>
            <a:ext cx="46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A31EFD-B85F-4C8B-BAA6-229A9DD6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16" y="0"/>
            <a:ext cx="3495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043AE1-B3D0-4C0F-A079-95470F2C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97" y="0"/>
            <a:ext cx="5032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69899-A8F9-4E68-A9F3-3CFAB748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88" y="0"/>
            <a:ext cx="4521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89A45-DE43-43E6-A5F8-11C54F2C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85285"/>
            <a:ext cx="5658640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2477658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황의정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멤버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6" y="1671425"/>
              <a:ext cx="3566048" cy="861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채택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멤버쉽 모델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회원가입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우편번호</a:t>
              </a:r>
              <a:r>
                <a:rPr lang="en-US" altLang="ko-KR" sz="1050" dirty="0"/>
                <a:t>API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로그인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bcrypt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아이디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비밀번호 찾기</a:t>
              </a:r>
              <a:r>
                <a:rPr lang="en-US" altLang="ko-KR" sz="1050" dirty="0"/>
                <a:t>(AJAX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회원정보 수정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비밀번호 변경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회원탈퇴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글 조회</a:t>
              </a:r>
              <a:r>
                <a:rPr lang="en-US" altLang="ko-KR" sz="1050" dirty="0"/>
                <a:t>(CRUD)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568514"/>
            <a:chOff x="1930865" y="1324947"/>
            <a:chExt cx="4637886" cy="1254906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손진주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고객센터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730326"/>
              <a:ext cx="3566048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r>
                <a:rPr lang="en-US" altLang="ko-KR" sz="50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사다리 담당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Q&amp;A </a:t>
              </a:r>
              <a:r>
                <a:rPr lang="ko-KR" altLang="en-US" sz="1050" dirty="0"/>
                <a:t>게시판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선택적 비밀글</a:t>
              </a:r>
              <a:r>
                <a:rPr lang="en-US" altLang="ko-KR" sz="1050" dirty="0"/>
                <a:t>(CRUD), Q&amp;A </a:t>
              </a:r>
              <a:r>
                <a:rPr lang="ko-KR" altLang="en-US" sz="1050" dirty="0"/>
                <a:t>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공연예약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(FAQ)</a:t>
              </a:r>
            </a:p>
            <a:p>
              <a:r>
                <a:rPr lang="en-US" altLang="ko-KR" sz="1050" dirty="0"/>
                <a:t> 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552489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이지연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메이트 게시판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706320"/>
              <a:ext cx="3570057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메이트 게시판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메이트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티켓나눔 게시판</a:t>
              </a:r>
              <a:r>
                <a:rPr lang="en-US" altLang="ko-KR" sz="1050" dirty="0"/>
                <a:t>(CRUD &amp; IO), </a:t>
              </a:r>
              <a:r>
                <a:rPr lang="ko-KR" altLang="en-US" sz="1050" dirty="0"/>
                <a:t>티켓나눔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공연 입문자 가이드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이벤트 페이지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AE7F0DD-FFF3-4990-9881-158899E92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A091E0-1059-4A8E-A919-13E75848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781939-6E96-4D02-8803-F8488197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03" y="2776149"/>
            <a:ext cx="1212516" cy="1212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DA93F9-9BE5-4C49-A80D-BB707AC8F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4606868"/>
            <a:ext cx="1215071" cy="12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19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6C0CE5-F9CF-4986-94C0-AAF78920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22" y="147179"/>
            <a:ext cx="559195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491BAA-255D-48A5-AA8F-2BC9E24F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96" y="156706"/>
            <a:ext cx="5611008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17EDB4-F1DC-4D49-8592-510463301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69" y="161469"/>
            <a:ext cx="5630061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35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0F4477-74B9-4621-BE1E-54F20A52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170995"/>
            <a:ext cx="5677692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A71E0-83E8-4767-B0B4-BEF81573D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2" y="0"/>
            <a:ext cx="862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4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BC60E-C423-4E95-BBDE-D85A0574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31" y="0"/>
            <a:ext cx="632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7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D8E13-8540-4D45-96FB-5DF89CCA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17" y="0"/>
            <a:ext cx="869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02375-B814-419E-9685-7033D446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27" y="0"/>
            <a:ext cx="640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B1B69-9565-4954-84FD-D4F2613B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0"/>
            <a:ext cx="623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33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76998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유스케이스 다이어그램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클래스 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다이어그램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10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90DE9B1-A88E-4B91-915D-90DDD8DB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33311"/>
            <a:ext cx="3556000" cy="35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BEC32-C4CB-426B-9863-B5C9FFB7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3498094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박상철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(</a:t>
              </a:r>
              <a:r>
                <a:rPr lang="ko-KR" altLang="en-US" sz="1400" b="1" dirty="0"/>
                <a:t>팀장</a:t>
              </a:r>
              <a:r>
                <a:rPr lang="en-US" altLang="ko-KR" sz="1400" b="1" dirty="0"/>
                <a:t>)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3907" y="1694759"/>
              <a:ext cx="3566048" cy="72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회의 진행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메인화면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공연 목록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검색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AJAX), </a:t>
              </a:r>
              <a:r>
                <a:rPr lang="ko-KR" altLang="en-US" sz="1050" dirty="0"/>
                <a:t>박스오피스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크롤링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잘못된 접근 페이지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메이트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공연정보 표시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650392"/>
            <a:chOff x="1930865" y="1324947"/>
            <a:chExt cx="4637886" cy="1320413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김민규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6" y="1666557"/>
              <a:ext cx="3566048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공연 상세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시설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지도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기대평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관람후기</a:t>
              </a:r>
              <a:r>
                <a:rPr lang="en-US" altLang="ko-KR" sz="1050" dirty="0"/>
                <a:t>(CRUD &amp; AJAX),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리뷰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 추천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슬라이더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환불 정보</a:t>
              </a:r>
              <a:r>
                <a:rPr lang="en-US" altLang="ko-KR" sz="1050" dirty="0"/>
                <a:t>)</a:t>
              </a:r>
            </a:p>
            <a:p>
              <a:endParaRPr lang="en-US" altLang="ko-KR" sz="1050" dirty="0"/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727706"/>
            <a:chOff x="1930865" y="1324947"/>
            <a:chExt cx="4637886" cy="1382268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김정은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예매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결제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728412"/>
              <a:ext cx="3570057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헤더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푸터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티켓 예매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좌석선택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카카오페이 결제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결제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예매 내역 확인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 등급제 및 가격 할인 적용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서비스 소개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팀 소개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F76A58-C64E-4466-A5A6-970720FB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EC27D-F48D-415B-B1A5-8BFE4F987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51" y="2773097"/>
            <a:ext cx="1218620" cy="1218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8F70D2-3E75-4BCD-8A61-6F0A41B4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103180-1EF8-47D6-8978-8B0AE781A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1" y="4606384"/>
            <a:ext cx="1220474" cy="12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5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5F3F4-A357-4138-AC98-EE683C61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9" y="821556"/>
            <a:ext cx="11172305" cy="473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D0199-40D9-43BB-B77F-28C9DDFBC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6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CFBD73-0429-4F3D-AEF5-8116BF67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5" y="780473"/>
            <a:ext cx="2827138" cy="2386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7C6B48-ECEA-4EA5-9BDB-0BC47AF8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51" y="687670"/>
            <a:ext cx="3219350" cy="1920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6EF542-94A2-46E6-8767-1DE525F3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99" y="3747538"/>
            <a:ext cx="2712728" cy="22917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792051-ECB2-4B96-A26B-23C1CB35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6" y="3676649"/>
            <a:ext cx="3068784" cy="24936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BFA859-FB98-4394-851C-D5EE182C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873" y="3613499"/>
            <a:ext cx="2561239" cy="25873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3E331F-94A3-400E-A740-6C034B73E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879" y="495578"/>
            <a:ext cx="4436782" cy="25098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1372B0-6935-419B-8691-1EB2B356B3B2}"/>
              </a:ext>
            </a:extLst>
          </p:cNvPr>
          <p:cNvSpPr txBox="1"/>
          <p:nvPr/>
        </p:nvSpPr>
        <p:spPr>
          <a:xfrm>
            <a:off x="2650945" y="2927860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공연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 공연 리뷰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F9837-475B-45DF-85AF-DDAD1709EBD1}"/>
              </a:ext>
            </a:extLst>
          </p:cNvPr>
          <p:cNvSpPr txBox="1"/>
          <p:nvPr/>
        </p:nvSpPr>
        <p:spPr>
          <a:xfrm>
            <a:off x="9411484" y="3113696"/>
            <a:ext cx="796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멤버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2ADE78-E4AC-4893-8282-B3338E8F8D7F}"/>
              </a:ext>
            </a:extLst>
          </p:cNvPr>
          <p:cNvSpPr txBox="1"/>
          <p:nvPr/>
        </p:nvSpPr>
        <p:spPr>
          <a:xfrm>
            <a:off x="1507343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티켓 나눔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AFC40-0730-4634-B7FE-9FD778612004}"/>
              </a:ext>
            </a:extLst>
          </p:cNvPr>
          <p:cNvSpPr txBox="1"/>
          <p:nvPr/>
        </p:nvSpPr>
        <p:spPr>
          <a:xfrm>
            <a:off x="4565470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고객센터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E5274-9CC0-4B05-A5E3-D2A9E575E78D}"/>
              </a:ext>
            </a:extLst>
          </p:cNvPr>
          <p:cNvSpPr txBox="1"/>
          <p:nvPr/>
        </p:nvSpPr>
        <p:spPr>
          <a:xfrm>
            <a:off x="8282755" y="625829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 err="1"/>
              <a:t>메이트</a:t>
            </a:r>
            <a:r>
              <a:rPr lang="ko-KR" altLang="en-US" sz="1100" b="1" dirty="0"/>
              <a:t> 매칭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2E2F51-6C21-41BF-9C82-EC8FDFDF7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5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ED172-C7F8-46A8-B1D4-E99411EFBB11}"/>
              </a:ext>
            </a:extLst>
          </p:cNvPr>
          <p:cNvSpPr txBox="1"/>
          <p:nvPr/>
        </p:nvSpPr>
        <p:spPr>
          <a:xfrm>
            <a:off x="320565" y="24363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공연 리뷰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CC2EF-B645-418C-A9FF-0D83BE1C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270677"/>
            <a:ext cx="5650096" cy="4768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135DD4-EE3E-4447-91EC-F20F3356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21" y="1679236"/>
            <a:ext cx="5865404" cy="3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F9822-1C3D-45F6-8FC8-FA48E9A8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15AA4B-B589-4F14-B3BE-832848E5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46" y="1322335"/>
            <a:ext cx="9187859" cy="5197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07434B-2D6D-41A1-9B7D-A3DFAB8DC396}"/>
              </a:ext>
            </a:extLst>
          </p:cNvPr>
          <p:cNvSpPr txBox="1"/>
          <p:nvPr/>
        </p:nvSpPr>
        <p:spPr>
          <a:xfrm>
            <a:off x="568215" y="26268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멤버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972A33-DBAC-4586-94F8-801BB9AA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9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5C5FC-AB96-48D2-B9AA-CE66FC81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8" y="2276475"/>
            <a:ext cx="3746149" cy="3164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1AC3D6-6AD7-4897-92B4-BE17401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17" y="2149041"/>
            <a:ext cx="4051448" cy="3292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DA5524-184F-430E-B100-9031A7D7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995050"/>
            <a:ext cx="3258979" cy="32921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AE5F2-FDFB-47FC-9DCB-41CDAFF2A83C}"/>
              </a:ext>
            </a:extLst>
          </p:cNvPr>
          <p:cNvSpPr txBox="1"/>
          <p:nvPr/>
        </p:nvSpPr>
        <p:spPr>
          <a:xfrm>
            <a:off x="320564" y="243631"/>
            <a:ext cx="42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티켓 나눔</a:t>
            </a:r>
            <a:r>
              <a:rPr lang="en-US" altLang="ko-KR" b="1" dirty="0"/>
              <a:t>, </a:t>
            </a:r>
            <a:r>
              <a:rPr lang="ko-KR" altLang="en-US" b="1" dirty="0" err="1"/>
              <a:t>메이트</a:t>
            </a:r>
            <a:r>
              <a:rPr lang="ko-KR" altLang="en-US" b="1" dirty="0"/>
              <a:t> 매칭</a:t>
            </a:r>
            <a:r>
              <a:rPr lang="en-US" altLang="ko-KR" b="1" dirty="0"/>
              <a:t>, </a:t>
            </a:r>
            <a:r>
              <a:rPr lang="ko-KR" altLang="en-US" b="1" dirty="0"/>
              <a:t>고객센터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1D776-48E4-44A8-A2F2-DCF699587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04375" y="3648421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DB 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11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4779AE2-93F0-4C29-A6C6-E0E16CCD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7" y="1425222"/>
            <a:ext cx="3330222" cy="333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D9F53-0799-46E5-9430-C1CC7BDD4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1FC99-BF44-4DC1-9F4D-EBF6C18C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0"/>
            <a:ext cx="11586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5CB63-48C3-4D19-B099-215CFF5F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535"/>
            <a:ext cx="11761365" cy="23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D738C-B266-4F0C-8C5E-0089799C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1" y="0"/>
            <a:ext cx="11562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8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7B53D-8809-4E1D-9404-22CCEFDA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6284"/>
            <a:ext cx="11765588" cy="53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1582" y="3679370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기획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  <a:r>
              <a:rPr lang="ko-KR" altLang="en-US" sz="2800" dirty="0">
                <a:latin typeface="Malgun Gothic"/>
                <a:ea typeface="Malgun Gothic"/>
              </a:rPr>
              <a:t>개발 일정표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7024" y="2707715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일정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2E99B-B4EB-4305-9D5C-C4A2F1F0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58" y="1148953"/>
            <a:ext cx="3417506" cy="3417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28960-AA73-46D1-A763-B86C5F1B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5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586EF-CFD6-4EC0-AADD-C1893B77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686"/>
            <a:ext cx="11751189" cy="43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0EE97-D286-414C-A0B4-E66994D7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754791"/>
            <a:ext cx="11761749" cy="53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343733" y="3696195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개발에 사용한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언어 </a:t>
            </a:r>
            <a:r>
              <a:rPr lang="en-US" altLang="ko-KR" sz="2800" dirty="0">
                <a:latin typeface="Malgun Gothic"/>
                <a:ea typeface="Malgun Gothic"/>
              </a:rPr>
              <a:t>/ </a:t>
            </a:r>
            <a:r>
              <a:rPr lang="ko-KR" altLang="en-US" sz="2800" dirty="0">
                <a:latin typeface="Malgun Gothic"/>
                <a:ea typeface="Malgun Gothic"/>
              </a:rPr>
              <a:t>라이브러리 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프레임워크 </a:t>
            </a:r>
            <a:r>
              <a:rPr lang="en-US" altLang="ko-KR" sz="2800" dirty="0">
                <a:latin typeface="Malgun Gothic"/>
                <a:ea typeface="Malgun Gothic"/>
              </a:rPr>
              <a:t>/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개발 환경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997B5-25C7-4D39-8CFA-2C98E197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7" y="1182562"/>
            <a:ext cx="3317479" cy="3317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35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Picture 2" descr="cryde's blog: [Bootstrap] Panel Heading 배경색 변경">
            <a:extLst>
              <a:ext uri="{FF2B5EF4-FFF2-40B4-BE49-F238E27FC236}">
                <a16:creationId xmlns:a16="http://schemas.microsoft.com/office/drawing/2014/main" id="{95E04FD1-7573-461C-B235-87D040A3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03" y="283153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E473A063-F7A0-472B-A088-13BD50C66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개발환경</a:t>
            </a:r>
            <a:endParaRPr lang="en-US" altLang="ko-KR" sz="4000" dirty="0">
              <a:ea typeface="맑은 고딕"/>
            </a:endParaRPr>
          </a:p>
        </p:txBody>
      </p:sp>
      <p:pic>
        <p:nvPicPr>
          <p:cNvPr id="12" name="그림 9">
            <a:extLst>
              <a:ext uri="{FF2B5EF4-FFF2-40B4-BE49-F238E27FC236}">
                <a16:creationId xmlns:a16="http://schemas.microsoft.com/office/drawing/2014/main" id="{872BAB1C-1380-4290-85A8-8A54A17D6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48" y="587364"/>
            <a:ext cx="2143125" cy="2143125"/>
          </a:xfrm>
          <a:prstGeom prst="rect">
            <a:avLst/>
          </a:prstGeom>
        </p:spPr>
      </p:pic>
      <p:pic>
        <p:nvPicPr>
          <p:cNvPr id="14" name="그림 11" descr="텍스트, 구급 상자, 표지판, 클립아트이(가) 표시된 사진&#10;&#10;자동 생성된 설명">
            <a:extLst>
              <a:ext uri="{FF2B5EF4-FFF2-40B4-BE49-F238E27FC236}">
                <a16:creationId xmlns:a16="http://schemas.microsoft.com/office/drawing/2014/main" id="{2FB3DA92-C5E7-4B34-B78E-2195DB5CE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03" y="2831532"/>
            <a:ext cx="3328704" cy="1652159"/>
          </a:xfrm>
          <a:prstGeom prst="rect">
            <a:avLst/>
          </a:prstGeom>
        </p:spPr>
      </p:pic>
      <p:pic>
        <p:nvPicPr>
          <p:cNvPr id="15" name="그림 16">
            <a:extLst>
              <a:ext uri="{FF2B5EF4-FFF2-40B4-BE49-F238E27FC236}">
                <a16:creationId xmlns:a16="http://schemas.microsoft.com/office/drawing/2014/main" id="{299F2C5B-99C0-4761-A498-482CAC711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2" y="705122"/>
            <a:ext cx="2143125" cy="2143125"/>
          </a:xfrm>
          <a:prstGeom prst="rect">
            <a:avLst/>
          </a:prstGeom>
        </p:spPr>
      </p:pic>
      <p:pic>
        <p:nvPicPr>
          <p:cNvPr id="17" name="그림 18">
            <a:extLst>
              <a:ext uri="{FF2B5EF4-FFF2-40B4-BE49-F238E27FC236}">
                <a16:creationId xmlns:a16="http://schemas.microsoft.com/office/drawing/2014/main" id="{B7CA70F8-7303-428E-B33E-82FECA9F2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2" y="2912898"/>
            <a:ext cx="1311796" cy="1311796"/>
          </a:xfrm>
          <a:prstGeom prst="rect">
            <a:avLst/>
          </a:prstGeom>
        </p:spPr>
      </p:pic>
      <p:pic>
        <p:nvPicPr>
          <p:cNvPr id="19" name="그림 22">
            <a:extLst>
              <a:ext uri="{FF2B5EF4-FFF2-40B4-BE49-F238E27FC236}">
                <a16:creationId xmlns:a16="http://schemas.microsoft.com/office/drawing/2014/main" id="{BAAD9B06-5342-4370-8C36-91828831E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0" y="1027702"/>
            <a:ext cx="2907854" cy="1453927"/>
          </a:xfrm>
          <a:prstGeom prst="rect">
            <a:avLst/>
          </a:prstGeom>
        </p:spPr>
      </p:pic>
      <p:pic>
        <p:nvPicPr>
          <p:cNvPr id="21" name="그림 2">
            <a:extLst>
              <a:ext uri="{FF2B5EF4-FFF2-40B4-BE49-F238E27FC236}">
                <a16:creationId xmlns:a16="http://schemas.microsoft.com/office/drawing/2014/main" id="{BC1C912D-D375-4B22-B59B-0A418A092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67" y="1027702"/>
            <a:ext cx="2654940" cy="1262451"/>
          </a:xfrm>
          <a:prstGeom prst="rect">
            <a:avLst/>
          </a:prstGeom>
        </p:spPr>
      </p:pic>
      <p:pic>
        <p:nvPicPr>
          <p:cNvPr id="22" name="그림 24">
            <a:extLst>
              <a:ext uri="{FF2B5EF4-FFF2-40B4-BE49-F238E27FC236}">
                <a16:creationId xmlns:a16="http://schemas.microsoft.com/office/drawing/2014/main" id="{4A599FB4-EB0D-420D-9599-A139CE84AF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41" y="689925"/>
            <a:ext cx="1883500" cy="1883500"/>
          </a:xfrm>
          <a:prstGeom prst="rect">
            <a:avLst/>
          </a:prstGeom>
        </p:spPr>
      </p:pic>
      <p:pic>
        <p:nvPicPr>
          <p:cNvPr id="23" name="Picture 2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0C568EF2-A1B9-4BE2-9242-63AAB98A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27" y="4729800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아파치, 톰캣, 아파치톰캣의 차이 : 네이버 블로그">
            <a:extLst>
              <a:ext uri="{FF2B5EF4-FFF2-40B4-BE49-F238E27FC236}">
                <a16:creationId xmlns:a16="http://schemas.microsoft.com/office/drawing/2014/main" id="{94FC9844-15B6-4CDF-B47B-2AAAAE21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3" y="4620930"/>
            <a:ext cx="2601229" cy="16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4966A7-05E4-4005-8829-F175F07B7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24" y="4729800"/>
            <a:ext cx="1518465" cy="15184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0B50D-F82B-4EEC-A0A5-D924A607A0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97" y="4729800"/>
            <a:ext cx="2511633" cy="12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3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03AD034-8CC9-4FED-9810-737D39C8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사용 </a:t>
            </a:r>
            <a:r>
              <a:rPr lang="en-US" altLang="ko-KR" sz="4000" dirty="0">
                <a:ea typeface="맑은 고딕"/>
              </a:rPr>
              <a:t>API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E21C6B11-8087-4E69-B7A9-33103461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63" y="1789543"/>
            <a:ext cx="2952750" cy="1552575"/>
          </a:xfrm>
          <a:prstGeom prst="rect">
            <a:avLst/>
          </a:prstGeom>
        </p:spPr>
      </p:pic>
      <p:pic>
        <p:nvPicPr>
          <p:cNvPr id="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41EAEF1-8EB3-41B5-B1DB-5F151849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6" y="2227693"/>
            <a:ext cx="2543175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A4984-AB06-4E62-877B-4486D8A96E23}"/>
              </a:ext>
            </a:extLst>
          </p:cNvPr>
          <p:cNvSpPr txBox="1"/>
          <p:nvPr/>
        </p:nvSpPr>
        <p:spPr>
          <a:xfrm>
            <a:off x="874448" y="3491254"/>
            <a:ext cx="3078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KOPIS</a:t>
            </a:r>
            <a:r>
              <a:rPr lang="ko-KR" altLang="en-US" b="1" dirty="0"/>
              <a:t> 공연 정보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dirty="0"/>
              <a:t>공연 리스트 </a:t>
            </a:r>
            <a:r>
              <a:rPr lang="en-US" altLang="ko-KR" dirty="0"/>
              <a:t>/ 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상세조회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박스 오피스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위치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410FE-AC80-4199-B9FE-1233A54DB323}"/>
              </a:ext>
            </a:extLst>
          </p:cNvPr>
          <p:cNvSpPr txBox="1"/>
          <p:nvPr/>
        </p:nvSpPr>
        <p:spPr>
          <a:xfrm>
            <a:off x="3496125" y="3491254"/>
            <a:ext cx="2483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아임포트</a:t>
            </a:r>
            <a:r>
              <a:rPr lang="ko-KR" altLang="en-US" b="1" dirty="0"/>
              <a:t> 결제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예매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예매 내역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F7988-179D-4FA7-913A-9AD6FA4C01E4}"/>
              </a:ext>
            </a:extLst>
          </p:cNvPr>
          <p:cNvSpPr txBox="1"/>
          <p:nvPr/>
        </p:nvSpPr>
        <p:spPr>
          <a:xfrm>
            <a:off x="5862382" y="3491254"/>
            <a:ext cx="2723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카카오 지도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지도 위치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Picture 2" descr="셈틀누리 :: 다음 우편번호 찾기 API">
            <a:extLst>
              <a:ext uri="{FF2B5EF4-FFF2-40B4-BE49-F238E27FC236}">
                <a16:creationId xmlns:a16="http://schemas.microsoft.com/office/drawing/2014/main" id="{5E4A9165-508B-416A-87A8-EB7984C9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29" y="1640408"/>
            <a:ext cx="1910102" cy="16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2">
            <a:extLst>
              <a:ext uri="{FF2B5EF4-FFF2-40B4-BE49-F238E27FC236}">
                <a16:creationId xmlns:a16="http://schemas.microsoft.com/office/drawing/2014/main" id="{59E2E69A-149E-41DF-9B2D-981A99DE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3" y="1816049"/>
            <a:ext cx="2543175" cy="1324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ABBD4-E4F6-4E17-800A-BE6FE7C2FFE8}"/>
              </a:ext>
            </a:extLst>
          </p:cNvPr>
          <p:cNvSpPr txBox="1"/>
          <p:nvPr/>
        </p:nvSpPr>
        <p:spPr>
          <a:xfrm>
            <a:off x="8836146" y="3491254"/>
            <a:ext cx="2723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다음 우편번호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회원가입 주소입력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01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0BBD70-4B87-490B-B1F1-33F63EAF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18854"/>
              </p:ext>
            </p:extLst>
          </p:nvPr>
        </p:nvGraphicFramePr>
        <p:xfrm>
          <a:off x="138545" y="116377"/>
          <a:ext cx="11942620" cy="662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54">
                  <a:extLst>
                    <a:ext uri="{9D8B030D-6E8A-4147-A177-3AD203B41FA5}">
                      <a16:colId xmlns:a16="http://schemas.microsoft.com/office/drawing/2014/main" val="2201136385"/>
                    </a:ext>
                  </a:extLst>
                </a:gridCol>
                <a:gridCol w="1415192">
                  <a:extLst>
                    <a:ext uri="{9D8B030D-6E8A-4147-A177-3AD203B41FA5}">
                      <a16:colId xmlns:a16="http://schemas.microsoft.com/office/drawing/2014/main" val="2366723649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306334317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307871808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85778400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953238044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156846809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66441066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00289281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412414816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661250625"/>
                    </a:ext>
                  </a:extLst>
                </a:gridCol>
              </a:tblGrid>
              <a:tr h="68881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담당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다섯째 주</a:t>
                      </a:r>
                      <a:endPara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8599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주제선정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68545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사용자 인터뷰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00070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유사 서비스 분석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81901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기획의도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PPT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68438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 정의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71835"/>
                  </a:ext>
                </a:extLst>
              </a:tr>
              <a:tr h="5383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화면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69357"/>
                  </a:ext>
                </a:extLst>
              </a:tr>
              <a:tr h="520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사이트맵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유스케이스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4632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7794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클래스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86687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기능구현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3470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QA /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보완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8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38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EBF6DC-89F8-41BD-A338-74B038200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5133" y="1392560"/>
            <a:ext cx="1904301" cy="1236546"/>
          </a:xfrm>
        </p:spPr>
        <p:txBody>
          <a:bodyPr>
            <a:noAutofit/>
          </a:bodyPr>
          <a:lstStyle/>
          <a:p>
            <a:r>
              <a:rPr lang="en-US" altLang="ko-KR" sz="9600" b="1" dirty="0"/>
              <a:t>03</a:t>
            </a:r>
            <a:endParaRPr lang="ko-KR" altLang="en-US" sz="9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63BFC-B420-4AC2-9029-9788324E7C6E}"/>
              </a:ext>
            </a:extLst>
          </p:cNvPr>
          <p:cNvSpPr txBox="1"/>
          <p:nvPr/>
        </p:nvSpPr>
        <p:spPr>
          <a:xfrm>
            <a:off x="7238089" y="2741582"/>
            <a:ext cx="30106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맑은 고딕"/>
              </a:rPr>
              <a:t>기획 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C248-6446-4DEC-90D6-09D345F97C26}"/>
              </a:ext>
            </a:extLst>
          </p:cNvPr>
          <p:cNvSpPr txBox="1"/>
          <p:nvPr/>
        </p:nvSpPr>
        <p:spPr>
          <a:xfrm>
            <a:off x="6910864" y="3614555"/>
            <a:ext cx="384215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ea typeface="맑은 고딕"/>
              </a:rPr>
              <a:t>공연, 전시 예약 그리고</a:t>
            </a:r>
          </a:p>
          <a:p>
            <a:r>
              <a:rPr lang="ko-KR" altLang="en-US" sz="2800" dirty="0">
                <a:ea typeface="맑은 고딕"/>
              </a:rPr>
              <a:t>함께 갈 친구 매칭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2AA1DC7-1C87-40E6-92EC-44E5FFA081D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4B75DFB7-738A-4E7E-91CB-12494F8567BE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810A3DB4-2B78-4740-9A88-D736F134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3" y="1066800"/>
            <a:ext cx="3597275" cy="359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5D48D-099F-4829-90C5-30E86846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차트 9">
            <a:extLst>
              <a:ext uri="{FF2B5EF4-FFF2-40B4-BE49-F238E27FC236}">
                <a16:creationId xmlns:a16="http://schemas.microsoft.com/office/drawing/2014/main" id="{E49394D7-A440-480B-A214-097044177688}"/>
              </a:ext>
            </a:extLst>
          </p:cNvPr>
          <p:cNvGraphicFramePr/>
          <p:nvPr/>
        </p:nvGraphicFramePr>
        <p:xfrm>
          <a:off x="136729" y="905020"/>
          <a:ext cx="3679072" cy="3116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4F14A6B-A519-40E9-9507-7538B4619517}"/>
              </a:ext>
            </a:extLst>
          </p:cNvPr>
          <p:cNvSpPr txBox="1"/>
          <p:nvPr/>
        </p:nvSpPr>
        <p:spPr>
          <a:xfrm>
            <a:off x="5407216" y="714109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문화공연 티켓예매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B0FC7-F19D-4674-BA89-1814FAA22647}"/>
              </a:ext>
            </a:extLst>
          </p:cNvPr>
          <p:cNvSpPr txBox="1"/>
          <p:nvPr/>
        </p:nvSpPr>
        <p:spPr>
          <a:xfrm>
            <a:off x="5548203" y="4533333"/>
            <a:ext cx="494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나홀로 관람객들을 위한 친구 매칭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C6D5-AFEF-47AA-AB79-F43D45AF2047}"/>
              </a:ext>
            </a:extLst>
          </p:cNvPr>
          <p:cNvSpPr txBox="1"/>
          <p:nvPr/>
        </p:nvSpPr>
        <p:spPr>
          <a:xfrm>
            <a:off x="5548203" y="4932465"/>
            <a:ext cx="574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늘어나는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 관람객들을 위하여 함께 관람할 친구를 매칭하는 서비스를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18" name="그림 2">
            <a:extLst>
              <a:ext uri="{FF2B5EF4-FFF2-40B4-BE49-F238E27FC236}">
                <a16:creationId xmlns:a16="http://schemas.microsoft.com/office/drawing/2014/main" id="{22B32A5D-EE78-4EAE-887D-EAEF6AFA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2" y="608661"/>
            <a:ext cx="1010148" cy="1010148"/>
          </a:xfrm>
          <a:prstGeom prst="rect">
            <a:avLst/>
          </a:prstGeom>
        </p:spPr>
      </p:pic>
      <p:pic>
        <p:nvPicPr>
          <p:cNvPr id="19" name="그림 5">
            <a:extLst>
              <a:ext uri="{FF2B5EF4-FFF2-40B4-BE49-F238E27FC236}">
                <a16:creationId xmlns:a16="http://schemas.microsoft.com/office/drawing/2014/main" id="{E75DBF18-E05E-4688-A5AB-9A4B925F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66" y="4139573"/>
            <a:ext cx="1318899" cy="1257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190730-ACF0-4624-B03B-F64B5C84CB0F}"/>
              </a:ext>
            </a:extLst>
          </p:cNvPr>
          <p:cNvSpPr txBox="1"/>
          <p:nvPr/>
        </p:nvSpPr>
        <p:spPr>
          <a:xfrm>
            <a:off x="5495037" y="1169780"/>
            <a:ext cx="529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다양한 예매채널을 운영하며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대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/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소규모 뮤지컬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연극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클래식 티켓 예매 서비스를 제공합니다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pic>
        <p:nvPicPr>
          <p:cNvPr id="21" name="그림 10">
            <a:extLst>
              <a:ext uri="{FF2B5EF4-FFF2-40B4-BE49-F238E27FC236}">
                <a16:creationId xmlns:a16="http://schemas.microsoft.com/office/drawing/2014/main" id="{F6B2D302-F6D1-486B-8B60-0CD96B231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5" y="2186977"/>
            <a:ext cx="1257761" cy="12577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5516B1-CC90-403B-A998-AFA50253A265}"/>
              </a:ext>
            </a:extLst>
          </p:cNvPr>
          <p:cNvSpPr txBox="1"/>
          <p:nvPr/>
        </p:nvSpPr>
        <p:spPr>
          <a:xfrm>
            <a:off x="5429017" y="2426841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관람객의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78ADA-8689-4CF4-B8ED-3C9EBAEFF2F8}"/>
              </a:ext>
            </a:extLst>
          </p:cNvPr>
          <p:cNvSpPr txBox="1"/>
          <p:nvPr/>
        </p:nvSpPr>
        <p:spPr>
          <a:xfrm>
            <a:off x="5511663" y="2856634"/>
            <a:ext cx="62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유튜브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넷플릭스 등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스트리밍 서비스의 등장으로 저렴한 대체제가 늘어남에 따라 홀로 문화생활을 즐기는 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‘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나홀로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’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관람객들의 비중이 높아지고 있습니다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08F3F601-E4DC-4164-BF5A-D629FE5CE571}"/>
              </a:ext>
            </a:extLst>
          </p:cNvPr>
          <p:cNvGraphicFramePr>
            <a:graphicFrameLocks noGrp="1"/>
          </p:cNvGraphicFramePr>
          <p:nvPr/>
        </p:nvGraphicFramePr>
        <p:xfrm>
          <a:off x="327363" y="4510210"/>
          <a:ext cx="32978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1746318515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918626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유튜브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넷플릭스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8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억 명 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억 </a:t>
                      </a:r>
                      <a:r>
                        <a:rPr lang="en-US" altLang="ko-KR" sz="1400" dirty="0"/>
                        <a:t>270</a:t>
                      </a:r>
                      <a:r>
                        <a:rPr lang="ko-KR" altLang="en-US" sz="1400" dirty="0"/>
                        <a:t>만명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한국 </a:t>
                      </a:r>
                      <a:r>
                        <a:rPr lang="en-US" altLang="ko-KR" sz="1400" dirty="0"/>
                        <a:t>: 380</a:t>
                      </a:r>
                      <a:r>
                        <a:rPr lang="ko-KR" altLang="en-US" sz="1400" dirty="0"/>
                        <a:t>만명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453265"/>
                  </a:ext>
                </a:extLst>
              </a:tr>
            </a:tbl>
          </a:graphicData>
        </a:graphic>
      </p:graphicFrame>
      <p:pic>
        <p:nvPicPr>
          <p:cNvPr id="25" name="그림 22">
            <a:extLst>
              <a:ext uri="{FF2B5EF4-FFF2-40B4-BE49-F238E27FC236}">
                <a16:creationId xmlns:a16="http://schemas.microsoft.com/office/drawing/2014/main" id="{2CD8A8F9-BE9A-422C-9148-FDD629ACE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55" y="4635119"/>
            <a:ext cx="159452" cy="159452"/>
          </a:xfrm>
          <a:prstGeom prst="rect">
            <a:avLst/>
          </a:prstGeom>
        </p:spPr>
      </p:pic>
      <p:pic>
        <p:nvPicPr>
          <p:cNvPr id="14" name="그림 24">
            <a:extLst>
              <a:ext uri="{FF2B5EF4-FFF2-40B4-BE49-F238E27FC236}">
                <a16:creationId xmlns:a16="http://schemas.microsoft.com/office/drawing/2014/main" id="{B32166FE-2A22-4C7F-ABC2-6C863EF9B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59" y="4635119"/>
            <a:ext cx="381493" cy="1594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3C2A24-9249-4C7F-8835-421785271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2413</Words>
  <Application>Microsoft Office PowerPoint</Application>
  <PresentationFormat>Widescreen</PresentationFormat>
  <Paragraphs>555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Adobe 고딕 Std B</vt:lpstr>
      <vt:lpstr>D2Coding</vt:lpstr>
      <vt:lpstr>KT&amp;G 상상제목 B</vt:lpstr>
      <vt:lpstr>Malgun Gothic</vt:lpstr>
      <vt:lpstr>Malgun Gothic</vt:lpstr>
      <vt:lpstr>notokr-medium</vt:lpstr>
      <vt:lpstr>나눔고딕 ExtraBold</vt:lpstr>
      <vt:lpstr>Arial</vt:lpstr>
      <vt:lpstr>Calibri</vt:lpstr>
      <vt:lpstr>Office 테마</vt:lpstr>
      <vt:lpstr>컬쳐메이트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개발환경</vt:lpstr>
      <vt:lpstr>사용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컬쳐메이트(가제)</dc:title>
  <dc:creator>user</dc:creator>
  <cp:lastModifiedBy>Sangchul Park</cp:lastModifiedBy>
  <cp:revision>476</cp:revision>
  <dcterms:created xsi:type="dcterms:W3CDTF">2021-02-25T11:23:47Z</dcterms:created>
  <dcterms:modified xsi:type="dcterms:W3CDTF">2021-04-26T02:41:27Z</dcterms:modified>
</cp:coreProperties>
</file>